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83" r:id="rId3"/>
    <p:sldId id="281" r:id="rId4"/>
    <p:sldId id="286" r:id="rId5"/>
    <p:sldId id="288" r:id="rId6"/>
    <p:sldId id="289" r:id="rId7"/>
    <p:sldId id="291" r:id="rId8"/>
    <p:sldId id="311" r:id="rId9"/>
    <p:sldId id="293" r:id="rId10"/>
    <p:sldId id="292" r:id="rId11"/>
    <p:sldId id="294" r:id="rId12"/>
    <p:sldId id="285" r:id="rId13"/>
    <p:sldId id="287" r:id="rId14"/>
    <p:sldId id="296" r:id="rId15"/>
    <p:sldId id="298" r:id="rId16"/>
    <p:sldId id="302" r:id="rId17"/>
    <p:sldId id="299" r:id="rId18"/>
    <p:sldId id="303" r:id="rId19"/>
    <p:sldId id="313" r:id="rId20"/>
    <p:sldId id="304" r:id="rId21"/>
    <p:sldId id="312" r:id="rId22"/>
    <p:sldId id="297" r:id="rId23"/>
    <p:sldId id="305" r:id="rId24"/>
    <p:sldId id="300" r:id="rId25"/>
    <p:sldId id="301" r:id="rId26"/>
    <p:sldId id="308" r:id="rId27"/>
    <p:sldId id="307" r:id="rId28"/>
    <p:sldId id="306" r:id="rId29"/>
    <p:sldId id="309" r:id="rId30"/>
    <p:sldId id="310" r:id="rId31"/>
    <p:sldId id="27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529" autoAdjust="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o\OneDrive\Radna%20povr&#353;ina\BUDZET%20PREZENTACIJA%20LO\&#1056;&#1072;&#1089;&#1093;&#1086;&#1076;&#1080;%20&#1089;&#1090;&#1088;&#1091;&#1082;&#1090;&#1091;&#1088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AZNO\PROJEKTI%202021\PROJEKAT%20NVO%20LO\Grafikon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o\OneDrive\Radna%20povr&#353;ina\BUDZET%20PREZENTACIJA%20LO\3.%20Analiza%20programskog%20budzeta%20-%20programski%20javni%20rashod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7B2A-4D9F-99F1-A1D4D934B2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7B2A-4D9F-99F1-A1D4D934B2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7B2A-4D9F-99F1-A1D4D934B2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7B2A-4D9F-99F1-A1D4D934B2D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7B2A-4D9F-99F1-A1D4D934B2D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7B2A-4D9F-99F1-A1D4D934B2D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7B2A-4D9F-99F1-A1D4D934B2D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7B2A-4D9F-99F1-A1D4D934B2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Sheet1!$B$3:$B$10</c:f>
              <c:strCache>
                <c:ptCount val="8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Субвенције</c:v>
                </c:pt>
                <c:pt idx="3">
                  <c:v>Донације, дотације и трансфери</c:v>
                </c:pt>
                <c:pt idx="4">
                  <c:v>Социјална заштита</c:v>
                </c:pt>
                <c:pt idx="5">
                  <c:v>Остали расходи </c:v>
                </c:pt>
                <c:pt idx="6">
                  <c:v>Средства резерве</c:v>
                </c:pt>
                <c:pt idx="7">
                  <c:v>Капитални издаци</c:v>
                </c:pt>
              </c:strCache>
            </c:strRef>
          </c:cat>
          <c:val>
            <c:numRef>
              <c:f>Sheet1!$D$3:$D$10</c:f>
              <c:numCache>
                <c:formatCode>0.00%</c:formatCode>
                <c:ptCount val="8"/>
                <c:pt idx="0">
                  <c:v>0.20724459658311883</c:v>
                </c:pt>
                <c:pt idx="1">
                  <c:v>0.32336216466146023</c:v>
                </c:pt>
                <c:pt idx="2">
                  <c:v>8.0615644562995054E-2</c:v>
                </c:pt>
                <c:pt idx="3">
                  <c:v>0.10137570501297692</c:v>
                </c:pt>
                <c:pt idx="4">
                  <c:v>2.3842189053408239E-2</c:v>
                </c:pt>
                <c:pt idx="5">
                  <c:v>4.7964706030661296E-2</c:v>
                </c:pt>
                <c:pt idx="6">
                  <c:v>4.2732915220246512E-3</c:v>
                </c:pt>
                <c:pt idx="7">
                  <c:v>0.21132170257335478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B2A-4D9F-99F1-A1D4D934B2D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План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Sheet2!$C$3:$I$3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Sheet2!$C$4:$I$4</c:f>
              <c:numCache>
                <c:formatCode>#,##0</c:formatCode>
                <c:ptCount val="7"/>
                <c:pt idx="0">
                  <c:v>30000000</c:v>
                </c:pt>
                <c:pt idx="1">
                  <c:v>42000000</c:v>
                </c:pt>
                <c:pt idx="2">
                  <c:v>51000000</c:v>
                </c:pt>
                <c:pt idx="3">
                  <c:v>55000000</c:v>
                </c:pt>
                <c:pt idx="4">
                  <c:v>32000000</c:v>
                </c:pt>
                <c:pt idx="5">
                  <c:v>30000000</c:v>
                </c:pt>
                <c:pt idx="6">
                  <c:v>50000000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AE-4A44-8CAC-764E4449DFF4}"/>
            </c:ext>
          </c:extLst>
        </c:ser>
        <c:ser>
          <c:idx val="1"/>
          <c:order val="1"/>
          <c:tx>
            <c:strRef>
              <c:f>Sheet2!$B$5</c:f>
              <c:strCache>
                <c:ptCount val="1"/>
                <c:pt idx="0">
                  <c:v>Остварење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Sheet2!$C$3:$I$3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Sheet2!$C$5:$I$5</c:f>
              <c:numCache>
                <c:formatCode>#,##0</c:formatCode>
                <c:ptCount val="7"/>
                <c:pt idx="0">
                  <c:v>45296408</c:v>
                </c:pt>
                <c:pt idx="1">
                  <c:v>42294295</c:v>
                </c:pt>
                <c:pt idx="2">
                  <c:v>49546955</c:v>
                </c:pt>
                <c:pt idx="3">
                  <c:v>36371833</c:v>
                </c:pt>
                <c:pt idx="4">
                  <c:v>32937282</c:v>
                </c:pt>
                <c:pt idx="5">
                  <c:v>32171081</c:v>
                </c:pt>
                <c:pt idx="6">
                  <c:v>54502129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E-4A44-8CAC-764E4449D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860792"/>
        <c:axId val="228861176"/>
      </c:lineChart>
      <c:catAx>
        <c:axId val="22886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61176"/>
        <c:crosses val="autoZero"/>
        <c:auto val="1"/>
        <c:lblAlgn val="ctr"/>
        <c:lblOffset val="100"/>
        <c:noMultiLvlLbl val="0"/>
      </c:catAx>
      <c:valAx>
        <c:axId val="22886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6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ПЛАН СА ИЗМЕНАМА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numRef>
              <c:f>Sheet1!$C$6:$C$12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Sheet1!$D$6:$D$12</c:f>
              <c:numCache>
                <c:formatCode>#,##0.00</c:formatCode>
                <c:ptCount val="7"/>
                <c:pt idx="0">
                  <c:v>54000000</c:v>
                </c:pt>
                <c:pt idx="1">
                  <c:v>65000000</c:v>
                </c:pt>
                <c:pt idx="2">
                  <c:v>47660000</c:v>
                </c:pt>
                <c:pt idx="3">
                  <c:v>18700000</c:v>
                </c:pt>
                <c:pt idx="4">
                  <c:v>55912000</c:v>
                </c:pt>
                <c:pt idx="5">
                  <c:v>39331000</c:v>
                </c:pt>
                <c:pt idx="6">
                  <c:v>63952000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AC-4969-AE81-D2DE2C09C9BD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ИЗВРШЕЊЕ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numRef>
              <c:f>Sheet1!$C$6:$C$12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Sheet1!$E$6:$E$12</c:f>
              <c:numCache>
                <c:formatCode>#,##0.00</c:formatCode>
                <c:ptCount val="7"/>
                <c:pt idx="0">
                  <c:v>28851750</c:v>
                </c:pt>
                <c:pt idx="1">
                  <c:v>35651907</c:v>
                </c:pt>
                <c:pt idx="2">
                  <c:v>21312861</c:v>
                </c:pt>
                <c:pt idx="3">
                  <c:v>10766712</c:v>
                </c:pt>
                <c:pt idx="4">
                  <c:v>43270271</c:v>
                </c:pt>
                <c:pt idx="5">
                  <c:v>26111616</c:v>
                </c:pt>
                <c:pt idx="6">
                  <c:v>25137733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AC-4969-AE81-D2DE2C09C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463192"/>
        <c:axId val="229483632"/>
        <c:axId val="229488232"/>
      </c:line3DChart>
      <c:catAx>
        <c:axId val="22946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483632"/>
        <c:crosses val="autoZero"/>
        <c:auto val="1"/>
        <c:lblAlgn val="ctr"/>
        <c:lblOffset val="100"/>
        <c:noMultiLvlLbl val="0"/>
      </c:catAx>
      <c:valAx>
        <c:axId val="22948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463192"/>
        <c:crosses val="autoZero"/>
        <c:crossBetween val="between"/>
      </c:valAx>
      <c:serAx>
        <c:axId val="229488232"/>
        <c:scaling>
          <c:orientation val="minMax"/>
        </c:scaling>
        <c:delete val="1"/>
        <c:axPos val="b"/>
        <c:majorTickMark val="out"/>
        <c:minorTickMark val="none"/>
        <c:tickLblPos val="nextTo"/>
        <c:crossAx val="229483632"/>
        <c:crosses val="autoZero"/>
      </c:serAx>
      <c:spPr>
        <a:noFill/>
        <a:ln w="25400">
          <a:solidFill>
            <a:schemeClr val="accent6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pPr algn="ctr"/>
          <a:r>
            <a:rPr lang="sr-Cyrl-R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 из осталих извора </a:t>
          </a:r>
          <a:r>
            <a:rPr lang="sr-Cyrl-R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(104.233.000)</a:t>
          </a:r>
          <a:endParaRPr lang="en-US" sz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pPr algn="ctr"/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pPr algn="ctr"/>
          <a:endParaRPr lang="en-US"/>
        </a:p>
      </dgm:t>
    </dgm:pt>
    <dgm:pt modelId="{1F884CF4-1E4C-423F-AE7B-0BAC3D97360D}">
      <dgm:prSet custT="1"/>
      <dgm:spPr/>
      <dgm:t>
        <a:bodyPr/>
        <a:lstStyle/>
        <a:p>
          <a:pPr algn="ctr"/>
          <a:r>
            <a:rPr lang="sr-Cyrl-R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 из буџета града </a:t>
          </a:r>
          <a:r>
            <a:rPr lang="sr-Cyrl-R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(4.186.000.000</a:t>
          </a:r>
          <a:r>
            <a:rPr lang="sr-Cyrl-RS" sz="1000" dirty="0">
              <a:solidFill>
                <a:srgbClr val="FF0000"/>
              </a:solidFill>
            </a:rPr>
            <a:t>)</a:t>
          </a:r>
          <a:endParaRPr lang="en-US" sz="1000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pPr algn="ctr"/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pPr algn="ctr"/>
          <a:endParaRPr lang="en-US"/>
        </a:p>
      </dgm:t>
    </dgm:pt>
    <dgm:pt modelId="{258C614E-C25D-47E8-BC69-ECC42BFEC5CC}">
      <dgm:prSet custT="1"/>
      <dgm:spPr/>
      <dgm:t>
        <a:bodyPr/>
        <a:lstStyle/>
        <a:p>
          <a:pPr algn="ctr"/>
          <a:r>
            <a:rPr lang="sr-Cyrl-R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 </a:t>
          </a:r>
          <a:r>
            <a:rPr lang="sr-Cyrl-R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(390.000.000) </a:t>
          </a:r>
          <a:endParaRPr lang="en-US" sz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pPr algn="ctr"/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pPr algn="ctr"/>
          <a:endParaRPr lang="en-US"/>
        </a:p>
      </dgm:t>
    </dgm:pt>
    <dgm:pt modelId="{092009B7-2960-442B-A6FB-0D8F25F4F5CA}">
      <dgm:prSet custT="1"/>
      <dgm:spPr/>
      <dgm:t>
        <a:bodyPr/>
        <a:lstStyle/>
        <a:p>
          <a:pPr algn="ctr"/>
          <a:r>
            <a:rPr lang="sr-Cyrl-R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Укупан буџет града </a:t>
          </a:r>
          <a:r>
            <a:rPr lang="sr-Cyrl-R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(4.680.233.000)</a:t>
          </a:r>
          <a:endParaRPr lang="en-US" sz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pPr algn="ctr"/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pPr algn="ctr"/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4" custScaleX="137598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 custScaleX="132242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22125" custScaleY="96476">
        <dgm:presLayoutVars>
          <dgm:bulletEnabled val="1"/>
        </dgm:presLayoutVars>
      </dgm:prSet>
      <dgm:spPr/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35834" custScaleY="97476">
        <dgm:presLayoutVars>
          <dgm:bulletEnabled val="1"/>
        </dgm:presLayoutVars>
      </dgm:prSet>
      <dgm:spPr/>
    </dgm:pt>
  </dgm:ptLst>
  <dgm:cxnLst>
    <dgm:cxn modelId="{0138E503-575B-4380-8BC1-BDCE786B41A1}" type="presOf" srcId="{097825AB-8F2B-4EF3-ABE1-7DCEF8027B99}" destId="{87C2FC52-975B-4E62-B5E0-1AB7C844E900}" srcOrd="0" destOrd="0" presId="urn:microsoft.com/office/officeart/2005/8/layout/equation1"/>
    <dgm:cxn modelId="{B33B8406-049D-40D1-B539-6F16ADB01E61}" type="presOf" srcId="{092009B7-2960-442B-A6FB-0D8F25F4F5CA}" destId="{2DB98FF9-EDB5-4EEE-AFA3-A57C7337F497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87C1F050-A8CD-4478-90AB-DD99AB8F6C96}" type="presOf" srcId="{258C614E-C25D-47E8-BC69-ECC42BFEC5CC}" destId="{2F60A798-586E-4E47-B649-25F047F36835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0733FF78-416A-4EE4-B217-B4F33F5FE211}" type="presOf" srcId="{028ECFAC-63B3-40F0-9E03-B31D365E432C}" destId="{688A0EC4-0F6D-4987-959D-CA5F27B3CF24}" srcOrd="0" destOrd="0" presId="urn:microsoft.com/office/officeart/2005/8/layout/equation1"/>
    <dgm:cxn modelId="{6EEBC7A9-1262-4819-95FB-6515DFCF83AD}" type="presOf" srcId="{1F884CF4-1E4C-423F-AE7B-0BAC3D97360D}" destId="{D96E659A-663E-485D-BF89-FD74BE74A5C4}" srcOrd="0" destOrd="0" presId="urn:microsoft.com/office/officeart/2005/8/layout/equation1"/>
    <dgm:cxn modelId="{2EAED7B5-828E-4CCE-9ED8-6BDFDAA51D2A}" type="presOf" srcId="{567740A1-931A-404E-B8A7-DCAB60009AEA}" destId="{6C1FFF0F-B1A4-4C41-B9D3-30452A0DFA4B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9B6CEEC7-6D76-419F-8E62-C20E1A7BFAA7}" type="presOf" srcId="{1B723845-E0D1-4671-AE0F-32E0821595D7}" destId="{98F3E7AB-6934-48FA-B82F-FBEAF1B2375D}" srcOrd="0" destOrd="0" presId="urn:microsoft.com/office/officeart/2005/8/layout/equation1"/>
    <dgm:cxn modelId="{72135BD1-2F1C-445D-8FA9-E27DFF6D4495}" type="presOf" srcId="{44AA7FFE-EC5D-4B4A-A884-0D1E57526835}" destId="{41F09F99-3DCC-47E4-9188-F7D103A1F6E3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D9BA61BB-F959-4615-A138-1CD739940AB7}" type="presParOf" srcId="{688A0EC4-0F6D-4987-959D-CA5F27B3CF24}" destId="{D96E659A-663E-485D-BF89-FD74BE74A5C4}" srcOrd="0" destOrd="0" presId="urn:microsoft.com/office/officeart/2005/8/layout/equation1"/>
    <dgm:cxn modelId="{DD6B7CE6-F87C-4413-8DB2-C5969839CB9D}" type="presParOf" srcId="{688A0EC4-0F6D-4987-959D-CA5F27B3CF24}" destId="{BA78071E-3EA3-4945-922C-AE021F34276A}" srcOrd="1" destOrd="0" presId="urn:microsoft.com/office/officeart/2005/8/layout/equation1"/>
    <dgm:cxn modelId="{3EE872E3-D171-4363-BF2A-6447CFE7CE51}" type="presParOf" srcId="{688A0EC4-0F6D-4987-959D-CA5F27B3CF24}" destId="{98F3E7AB-6934-48FA-B82F-FBEAF1B2375D}" srcOrd="2" destOrd="0" presId="urn:microsoft.com/office/officeart/2005/8/layout/equation1"/>
    <dgm:cxn modelId="{1A0F14F5-1EB4-4CBB-8C98-90BFE7E3B545}" type="presParOf" srcId="{688A0EC4-0F6D-4987-959D-CA5F27B3CF24}" destId="{F9CA65E4-8785-4412-A513-0A2695416EE5}" srcOrd="3" destOrd="0" presId="urn:microsoft.com/office/officeart/2005/8/layout/equation1"/>
    <dgm:cxn modelId="{293A7EA1-FBC6-4597-A003-BB6309E3C426}" type="presParOf" srcId="{688A0EC4-0F6D-4987-959D-CA5F27B3CF24}" destId="{2F60A798-586E-4E47-B649-25F047F36835}" srcOrd="4" destOrd="0" presId="urn:microsoft.com/office/officeart/2005/8/layout/equation1"/>
    <dgm:cxn modelId="{9E3EA6DB-D5FA-4745-821B-A2F36158C65D}" type="presParOf" srcId="{688A0EC4-0F6D-4987-959D-CA5F27B3CF24}" destId="{F90D06A4-272D-4E58-B7CB-EB8C424E859B}" srcOrd="5" destOrd="0" presId="urn:microsoft.com/office/officeart/2005/8/layout/equation1"/>
    <dgm:cxn modelId="{CFAB3FE4-0A3D-4BB7-9CD6-1815E065D45C}" type="presParOf" srcId="{688A0EC4-0F6D-4987-959D-CA5F27B3CF24}" destId="{41F09F99-3DCC-47E4-9188-F7D103A1F6E3}" srcOrd="6" destOrd="0" presId="urn:microsoft.com/office/officeart/2005/8/layout/equation1"/>
    <dgm:cxn modelId="{456615E8-C77E-45FB-8EA8-20BA81EFCDFE}" type="presParOf" srcId="{688A0EC4-0F6D-4987-959D-CA5F27B3CF24}" destId="{F015C141-867A-4124-B290-CA1BB3474B22}" srcOrd="7" destOrd="0" presId="urn:microsoft.com/office/officeart/2005/8/layout/equation1"/>
    <dgm:cxn modelId="{E36792B7-3A11-45A8-8E32-F098372E358E}" type="presParOf" srcId="{688A0EC4-0F6D-4987-959D-CA5F27B3CF24}" destId="{6C1FFF0F-B1A4-4C41-B9D3-30452A0DFA4B}" srcOrd="8" destOrd="0" presId="urn:microsoft.com/office/officeart/2005/8/layout/equation1"/>
    <dgm:cxn modelId="{D6FE28AB-7B06-4A94-98B3-BE7BA86E8536}" type="presParOf" srcId="{688A0EC4-0F6D-4987-959D-CA5F27B3CF24}" destId="{409B09D3-4DF0-4A67-B116-C3B0CE10042E}" srcOrd="9" destOrd="0" presId="urn:microsoft.com/office/officeart/2005/8/layout/equation1"/>
    <dgm:cxn modelId="{5D5DE6AA-730F-48B6-B314-CFFFA5183163}" type="presParOf" srcId="{688A0EC4-0F6D-4987-959D-CA5F27B3CF24}" destId="{87C2FC52-975B-4E62-B5E0-1AB7C844E900}" srcOrd="10" destOrd="0" presId="urn:microsoft.com/office/officeart/2005/8/layout/equation1"/>
    <dgm:cxn modelId="{05C12B57-153A-419E-ABB8-53BD726FE9B5}" type="presParOf" srcId="{688A0EC4-0F6D-4987-959D-CA5F27B3CF24}" destId="{B01A7D7F-4B49-41A1-BC20-5B8B2DC888CB}" srcOrd="11" destOrd="0" presId="urn:microsoft.com/office/officeart/2005/8/layout/equation1"/>
    <dgm:cxn modelId="{0D0346C0-895B-401D-8034-2D20E4D27EC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Порески приходи</a:t>
          </a:r>
          <a:endParaRPr lang="en-US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r>
            <a:rPr lang="sr-Latn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Донације и трансфери</a:t>
          </a:r>
          <a:endParaRPr lang="en-US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Донације</a:t>
          </a:r>
          <a:r>
            <a:rPr lang="sr-Cyrl-C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C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п</a:t>
          </a:r>
          <a:r>
            <a:rPr lang="ru-RU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одразумевају пренос средстава од нивоа Републике Србије градском нивоу власти. М</a:t>
          </a:r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огу бити </a:t>
          </a:r>
          <a:r>
            <a:rPr lang="sr-Cyrl-RS" altLang="en-U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наменски (</a:t>
          </a:r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тачно утврђене намене) или </a:t>
          </a:r>
          <a:r>
            <a:rPr lang="sr-Cyrl-RS" altLang="en-U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ненаменски (</a:t>
          </a:r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Непорески приходи</a:t>
          </a:r>
          <a:endParaRPr lang="en-US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sr-Latn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</a:t>
          </a:r>
          <a:endParaRPr lang="en-US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задуживања и  продаје финансијске имовине</a:t>
          </a:r>
          <a:endParaRPr lang="en-US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r>
            <a:rPr lang="sr-Latn-RS" sz="1400" b="0" i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endParaRPr lang="en-US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</a:rPr>
            <a:t> </a:t>
          </a:r>
          <a:r>
            <a:rPr lang="sr-Cyrl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Представљају вишак прихода буџета града који нису потрошени у претходној  буџетској години</a:t>
          </a:r>
          <a:r>
            <a:rPr lang="sr-Latn-RS" alt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8D6B80D-0102-455B-9299-011156DF9702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CFE0C935-5CFA-42BE-9B61-C6CE3EA3F1A1}" type="presOf" srcId="{6B14159D-5902-471E-9F91-CEA86CA18597}" destId="{FFFD7BD8-195B-4FA4-9414-4F4C582F5570}" srcOrd="0" destOrd="0" presId="urn:diagrams.loki3.com/BracketList"/>
    <dgm:cxn modelId="{189FDB3D-57FE-42C4-866A-2FBF3E556B7E}" type="presOf" srcId="{E1AD8724-28DC-48C5-B75E-B0D1F33E6279}" destId="{939B76D1-BB33-4E50-9ECD-839FB5787B95}" srcOrd="0" destOrd="0" presId="urn:diagrams.loki3.com/BracketList"/>
    <dgm:cxn modelId="{2E62403F-0026-44F7-A726-14B967E54B5C}" type="presOf" srcId="{4B4A2A45-FFA7-47F5-A99D-A2DFD7698107}" destId="{9A05939C-6B40-4C32-897A-4A6DC3E71E5B}" srcOrd="0" destOrd="0" presId="urn:diagrams.loki3.com/BracketList"/>
    <dgm:cxn modelId="{65998563-43D0-4C7A-B703-01974507521E}" type="presOf" srcId="{D45E583C-4AAD-40D2-9D24-9A0A68141567}" destId="{7BB6658A-32E0-42C7-B82A-240BF45CF27D}" srcOrd="0" destOrd="0" presId="urn:diagrams.loki3.com/BracketList"/>
    <dgm:cxn modelId="{2399C274-D06E-47BB-A917-8B2597F5574D}" type="presOf" srcId="{FE2BA0E8-81AC-463B-B498-EF464F5BCE06}" destId="{9893D59A-7FEC-486D-89C4-D28135F6121C}" srcOrd="0" destOrd="0" presId="urn:diagrams.loki3.com/BracketList"/>
    <dgm:cxn modelId="{1141E255-B5FC-4B56-A178-B2336B4101F4}" type="presOf" srcId="{26EF48C7-6381-4355-B03F-DD441AE957C7}" destId="{EFAACCF6-3A6A-4536-89B0-F0A7C44F6BE1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131A3BA8-012D-49D6-B2B9-8CC2779DD8EF}" type="presOf" srcId="{0C844461-76DE-4FEA-A87D-23440AD6FC2E}" destId="{C6144CDB-22C1-4337-9F95-C3A522A707D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E3787D1-9D7F-4EF3-97D4-9CA068C99473}" type="presOf" srcId="{EEA47F19-311D-44B3-AAA4-35C98BD4844B}" destId="{EFEB1020-9C17-48DC-BBE0-54FA743F9F7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534F95DD-76F2-44FB-B5F6-3337719B5EF8}" type="presOf" srcId="{E055884F-7426-4921-A0E5-9CA56A76B49A}" destId="{CCB8139E-CA19-491D-9FCD-6BF28923C725}" srcOrd="0" destOrd="0" presId="urn:diagrams.loki3.com/BracketList"/>
    <dgm:cxn modelId="{24F5ADDD-A536-41A2-A0B1-EF38D9F8E66C}" type="presOf" srcId="{A22D28D0-C0EE-4FAC-9411-A8A4995FB17B}" destId="{B43D6F8D-5103-4DCA-8971-053A6B7A987B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DAA880E6-B3E9-4CAD-A76B-95C1216E3ADC}" type="presOf" srcId="{E1B79EE1-1157-4302-AB0B-8FEDC81165FD}" destId="{F40D94EA-52E0-4740-A924-EAF350BDF213}" srcOrd="0" destOrd="0" presId="urn:diagrams.loki3.com/BracketList"/>
    <dgm:cxn modelId="{3D3D66F0-1437-45AC-A64A-F2C4235A266F}" type="presOf" srcId="{92FD0664-EE76-4121-BE7B-68FC1EE5F4D7}" destId="{C6BA9D27-2D60-4BA7-98A9-E18E57FDB6C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F1BA9FCD-D2F4-4B3A-B1AD-A45A87AB6E12}" type="presParOf" srcId="{EFEB1020-9C17-48DC-BBE0-54FA743F9F75}" destId="{98695426-23ED-40C0-90A1-2BB445DEBC64}" srcOrd="0" destOrd="0" presId="urn:diagrams.loki3.com/BracketList"/>
    <dgm:cxn modelId="{18646C61-5287-4E05-82A0-56B6D1077101}" type="presParOf" srcId="{98695426-23ED-40C0-90A1-2BB445DEBC64}" destId="{C6144CDB-22C1-4337-9F95-C3A522A707D1}" srcOrd="0" destOrd="0" presId="urn:diagrams.loki3.com/BracketList"/>
    <dgm:cxn modelId="{DF657001-4C0D-4732-BFC0-725E70F6C3B2}" type="presParOf" srcId="{98695426-23ED-40C0-90A1-2BB445DEBC64}" destId="{02385D1D-92EB-445D-B736-940004751C79}" srcOrd="1" destOrd="0" presId="urn:diagrams.loki3.com/BracketList"/>
    <dgm:cxn modelId="{3A52595E-4766-46D3-93DE-E9C9EA82973C}" type="presParOf" srcId="{98695426-23ED-40C0-90A1-2BB445DEBC64}" destId="{99D36636-E395-439F-A79A-29C0BFB6F7E4}" srcOrd="2" destOrd="0" presId="urn:diagrams.loki3.com/BracketList"/>
    <dgm:cxn modelId="{B483F5E3-7DB8-4008-AC22-06CEEDC7AFB0}" type="presParOf" srcId="{98695426-23ED-40C0-90A1-2BB445DEBC64}" destId="{7BB6658A-32E0-42C7-B82A-240BF45CF27D}" srcOrd="3" destOrd="0" presId="urn:diagrams.loki3.com/BracketList"/>
    <dgm:cxn modelId="{B884D904-224F-4D1A-BB77-6256736E0C1E}" type="presParOf" srcId="{EFEB1020-9C17-48DC-BBE0-54FA743F9F75}" destId="{5B3CB043-7A92-47E9-A4C4-39EC715F2552}" srcOrd="1" destOrd="0" presId="urn:diagrams.loki3.com/BracketList"/>
    <dgm:cxn modelId="{08A72022-B616-4FEF-BC4C-553E784C9AD3}" type="presParOf" srcId="{EFEB1020-9C17-48DC-BBE0-54FA743F9F75}" destId="{D9DF5E9A-39D4-44B7-A326-58B07A05D91E}" srcOrd="2" destOrd="0" presId="urn:diagrams.loki3.com/BracketList"/>
    <dgm:cxn modelId="{50E9F563-99C9-47FE-A9E6-E70916A0DD0E}" type="presParOf" srcId="{D9DF5E9A-39D4-44B7-A326-58B07A05D91E}" destId="{F40D94EA-52E0-4740-A924-EAF350BDF213}" srcOrd="0" destOrd="0" presId="urn:diagrams.loki3.com/BracketList"/>
    <dgm:cxn modelId="{CA7F98A9-4494-48C5-B566-7C512412DF9B}" type="presParOf" srcId="{D9DF5E9A-39D4-44B7-A326-58B07A05D91E}" destId="{0E930D30-96BC-4D43-B65A-EE88C46DBE48}" srcOrd="1" destOrd="0" presId="urn:diagrams.loki3.com/BracketList"/>
    <dgm:cxn modelId="{99B174D8-1AEA-446C-96D9-BCBA9718F8EE}" type="presParOf" srcId="{D9DF5E9A-39D4-44B7-A326-58B07A05D91E}" destId="{5831BF15-ED1F-4BD5-857B-18B8E573D9AB}" srcOrd="2" destOrd="0" presId="urn:diagrams.loki3.com/BracketList"/>
    <dgm:cxn modelId="{D039D2D5-275E-4800-81AE-DF3108319F39}" type="presParOf" srcId="{D9DF5E9A-39D4-44B7-A326-58B07A05D91E}" destId="{C6BA9D27-2D60-4BA7-98A9-E18E57FDB6CB}" srcOrd="3" destOrd="0" presId="urn:diagrams.loki3.com/BracketList"/>
    <dgm:cxn modelId="{4699724E-8A24-4946-888C-9506702D30A6}" type="presParOf" srcId="{EFEB1020-9C17-48DC-BBE0-54FA743F9F75}" destId="{5A002753-9FCA-4DC5-B8A6-1F7632BDDE58}" srcOrd="3" destOrd="0" presId="urn:diagrams.loki3.com/BracketList"/>
    <dgm:cxn modelId="{8A1F7269-2A62-41D3-8719-7034F2666311}" type="presParOf" srcId="{EFEB1020-9C17-48DC-BBE0-54FA743F9F75}" destId="{9709DCCB-B8A8-47BC-A303-F9EC41DA889E}" srcOrd="4" destOrd="0" presId="urn:diagrams.loki3.com/BracketList"/>
    <dgm:cxn modelId="{9F8E9A08-FD75-4FB1-8F60-4B606229F842}" type="presParOf" srcId="{9709DCCB-B8A8-47BC-A303-F9EC41DA889E}" destId="{CCB8139E-CA19-491D-9FCD-6BF28923C725}" srcOrd="0" destOrd="0" presId="urn:diagrams.loki3.com/BracketList"/>
    <dgm:cxn modelId="{B17350EB-5B33-4BFE-92EC-E2BCA92A55EB}" type="presParOf" srcId="{9709DCCB-B8A8-47BC-A303-F9EC41DA889E}" destId="{14D1633C-A097-4A5A-8269-B04E98857E56}" srcOrd="1" destOrd="0" presId="urn:diagrams.loki3.com/BracketList"/>
    <dgm:cxn modelId="{1A9BB661-F7EC-4534-B33F-82652448E874}" type="presParOf" srcId="{9709DCCB-B8A8-47BC-A303-F9EC41DA889E}" destId="{82B38D6F-2AA7-4339-A71D-28AA55699178}" srcOrd="2" destOrd="0" presId="urn:diagrams.loki3.com/BracketList"/>
    <dgm:cxn modelId="{65C54306-BF65-48D6-8A73-9096650AA972}" type="presParOf" srcId="{9709DCCB-B8A8-47BC-A303-F9EC41DA889E}" destId="{FFFD7BD8-195B-4FA4-9414-4F4C582F5570}" srcOrd="3" destOrd="0" presId="urn:diagrams.loki3.com/BracketList"/>
    <dgm:cxn modelId="{4FC03A9A-225B-4753-95D7-6A2390B625E7}" type="presParOf" srcId="{EFEB1020-9C17-48DC-BBE0-54FA743F9F75}" destId="{D3A122A3-FC4C-4845-B4FF-0E74CF3D50D3}" srcOrd="5" destOrd="0" presId="urn:diagrams.loki3.com/BracketList"/>
    <dgm:cxn modelId="{AD8E9680-0036-4B6E-816E-A2F8E915C5B3}" type="presParOf" srcId="{EFEB1020-9C17-48DC-BBE0-54FA743F9F75}" destId="{CCB5FDA4-BEC8-4CA1-835A-2A3BEEBEC456}" srcOrd="6" destOrd="0" presId="urn:diagrams.loki3.com/BracketList"/>
    <dgm:cxn modelId="{42C43F67-ABEA-4515-86DB-F0DA608A5A3C}" type="presParOf" srcId="{CCB5FDA4-BEC8-4CA1-835A-2A3BEEBEC456}" destId="{9312B733-3AEB-49F6-8245-08553BA2949B}" srcOrd="0" destOrd="0" presId="urn:diagrams.loki3.com/BracketList"/>
    <dgm:cxn modelId="{84BA3399-4FF6-4759-AC04-5D63468C8358}" type="presParOf" srcId="{CCB5FDA4-BEC8-4CA1-835A-2A3BEEBEC456}" destId="{435AB433-2559-485A-A03D-C32F36288071}" srcOrd="1" destOrd="0" presId="urn:diagrams.loki3.com/BracketList"/>
    <dgm:cxn modelId="{4B70B5D5-B982-4CBA-B5E4-6390374A81EF}" type="presParOf" srcId="{CCB5FDA4-BEC8-4CA1-835A-2A3BEEBEC456}" destId="{C13B9160-72D5-46E0-A1C0-91E8634DFAE2}" srcOrd="2" destOrd="0" presId="urn:diagrams.loki3.com/BracketList"/>
    <dgm:cxn modelId="{28F17FC1-27DE-4627-ACAC-F75D567ED78C}" type="presParOf" srcId="{CCB5FDA4-BEC8-4CA1-835A-2A3BEEBEC456}" destId="{9893D59A-7FEC-486D-89C4-D28135F6121C}" srcOrd="3" destOrd="0" presId="urn:diagrams.loki3.com/BracketList"/>
    <dgm:cxn modelId="{43ED9ABC-2AE2-4D8C-8AD9-846AE701AD68}" type="presParOf" srcId="{EFEB1020-9C17-48DC-BBE0-54FA743F9F75}" destId="{A421D242-ABBF-45EB-97FD-83930430328F}" srcOrd="7" destOrd="0" presId="urn:diagrams.loki3.com/BracketList"/>
    <dgm:cxn modelId="{82077DA7-AB86-4217-85C4-9661E1D69E93}" type="presParOf" srcId="{EFEB1020-9C17-48DC-BBE0-54FA743F9F75}" destId="{F0DED400-B200-4EA2-AB34-CCFF58E07A6E}" srcOrd="8" destOrd="0" presId="urn:diagrams.loki3.com/BracketList"/>
    <dgm:cxn modelId="{303C7F44-EA15-43A1-B145-7C2011D6FE7D}" type="presParOf" srcId="{F0DED400-B200-4EA2-AB34-CCFF58E07A6E}" destId="{EFAACCF6-3A6A-4536-89B0-F0A7C44F6BE1}" srcOrd="0" destOrd="0" presId="urn:diagrams.loki3.com/BracketList"/>
    <dgm:cxn modelId="{9CBC2F72-D160-4123-9AF6-BF2C2DDACE85}" type="presParOf" srcId="{F0DED400-B200-4EA2-AB34-CCFF58E07A6E}" destId="{6497CA82-45EE-4BD1-AEB4-CC3961FBFB74}" srcOrd="1" destOrd="0" presId="urn:diagrams.loki3.com/BracketList"/>
    <dgm:cxn modelId="{F3D10E75-EAE2-4EBA-AFAB-C3B15ED0456A}" type="presParOf" srcId="{F0DED400-B200-4EA2-AB34-CCFF58E07A6E}" destId="{CD7548DD-1E84-4DA7-B1D0-28F3E4EBFF82}" srcOrd="2" destOrd="0" presId="urn:diagrams.loki3.com/BracketList"/>
    <dgm:cxn modelId="{C00F48FA-4321-43B4-A06D-AAC435C48881}" type="presParOf" srcId="{F0DED400-B200-4EA2-AB34-CCFF58E07A6E}" destId="{9A05939C-6B40-4C32-897A-4A6DC3E71E5B}" srcOrd="3" destOrd="0" presId="urn:diagrams.loki3.com/BracketList"/>
    <dgm:cxn modelId="{B583EFEE-A3EF-486E-BEE3-964F4665BA4E}" type="presParOf" srcId="{EFEB1020-9C17-48DC-BBE0-54FA743F9F75}" destId="{569EA799-9807-4770-B698-79D3EF79120B}" srcOrd="9" destOrd="0" presId="urn:diagrams.loki3.com/BracketList"/>
    <dgm:cxn modelId="{CD77B9B3-46A8-40D1-9DB9-1A0365F26CD8}" type="presParOf" srcId="{EFEB1020-9C17-48DC-BBE0-54FA743F9F75}" destId="{2B991069-479A-498A-AF83-5B33CD9F12C6}" srcOrd="10" destOrd="0" presId="urn:diagrams.loki3.com/BracketList"/>
    <dgm:cxn modelId="{ECCA528B-389F-4F3E-A761-A58C75154BB1}" type="presParOf" srcId="{2B991069-479A-498A-AF83-5B33CD9F12C6}" destId="{939B76D1-BB33-4E50-9ECD-839FB5787B95}" srcOrd="0" destOrd="0" presId="urn:diagrams.loki3.com/BracketList"/>
    <dgm:cxn modelId="{002C0824-B4DF-458B-A2D1-119A4AC36448}" type="presParOf" srcId="{2B991069-479A-498A-AF83-5B33CD9F12C6}" destId="{7845F59F-6101-48DE-ABCC-EC5351843F5B}" srcOrd="1" destOrd="0" presId="urn:diagrams.loki3.com/BracketList"/>
    <dgm:cxn modelId="{5B0BA829-DFE4-47C8-BEB0-63C945762776}" type="presParOf" srcId="{2B991069-479A-498A-AF83-5B33CD9F12C6}" destId="{8DC06B04-AA78-4007-96F1-AC66800E204E}" srcOrd="2" destOrd="0" presId="urn:diagrams.loki3.com/BracketList"/>
    <dgm:cxn modelId="{C0ED822D-D3FE-4F40-B456-B4D8B28C4A65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>
        <a:solidFill>
          <a:schemeClr val="accent3"/>
        </a:solidFill>
      </dgm:spPr>
      <dgm:t>
        <a:bodyPr/>
        <a:lstStyle/>
        <a:p>
          <a:pPr algn="ctr"/>
          <a:r>
            <a:rPr lang="sr-Cyrl-RS" dirty="0">
              <a:solidFill>
                <a:schemeClr val="tx2"/>
              </a:solidFill>
            </a:rPr>
            <a:t>Укупни буџетски приходи и примања  4.680.233.000 динара</a:t>
          </a:r>
          <a:endParaRPr lang="en-US" dirty="0">
            <a:solidFill>
              <a:schemeClr val="tx2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Приходи од  пореза  3.300.827.000 динара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424.341.000 динара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 приходи 482.037.000 динара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  40.900.000 динара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sr-Cyrl-R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Меморандумске ставке 1.000.000 динара</a:t>
          </a:r>
          <a:endParaRPr lang="en-US" sz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r>
            <a:rPr lang="sr-Latn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431.128.000 динара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 custScaleX="109018" custScaleY="106193"/>
      <dgm:spPr/>
    </dgm:pt>
    <dgm:pt modelId="{63432802-399F-407F-AC10-7219543A0326}" type="pres">
      <dgm:prSet presAssocID="{DB1A1606-130D-4B45-9553-0A0B804495DF}" presName="node" presStyleLbl="vennNode1" presStyleIdx="1" presStyleCnt="7" custScaleX="111122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 custRadScaleRad="106261" custRadScaleInc="-1449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107704" custRadScaleInc="-6019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 custRadScaleRad="108824" custRadScaleInc="-6832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 custScaleX="113771" custScaleY="103255" custRadScaleRad="106411" custRadScaleInc="-2347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 custRadScaleRad="103984" custRadScaleInc="-9144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63335F07-9B0C-40AE-A54A-5F8191CF2881}" type="presOf" srcId="{43275D6C-D470-4E2E-96F8-239EECE5D634}" destId="{AFBC9C78-4E8A-498B-ACC1-DC2EFA6E3D36}" srcOrd="0" destOrd="0" presId="urn:microsoft.com/office/officeart/2005/8/layout/radial3"/>
    <dgm:cxn modelId="{F271FB10-3133-4851-AFD1-FB3CB580EC51}" type="presOf" srcId="{AEA7499A-114B-4146-9776-CDD8ACEC6B39}" destId="{449BFEB2-6844-4A2C-8DC2-780280CBA079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7296C2D-8317-41C2-91A2-DC99FD5C0BB9}" type="presOf" srcId="{920F0D4F-6C4C-4BE8-9363-F48FBF034871}" destId="{91CFC9CD-FF79-40EF-A271-A8DBB0423AC2}" srcOrd="0" destOrd="0" presId="urn:microsoft.com/office/officeart/2005/8/layout/radial3"/>
    <dgm:cxn modelId="{964DF238-0925-491F-B2F4-8113B4DA5472}" type="presOf" srcId="{15426A40-9AD2-4153-8230-E20BC4B11534}" destId="{FC69A2CE-A671-47B5-8CD8-544465E52E9C}" srcOrd="0" destOrd="0" presId="urn:microsoft.com/office/officeart/2005/8/layout/radial3"/>
    <dgm:cxn modelId="{1FC14767-8714-4CD8-BE53-B5EA55B37004}" type="presOf" srcId="{DB1A1606-130D-4B45-9553-0A0B804495DF}" destId="{63432802-399F-407F-AC10-7219543A0326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D8781AA6-964A-4E12-B8C9-60492CB8D567}" type="presOf" srcId="{40EF3D92-C4CB-4CBC-8AED-087234C53764}" destId="{72DE4213-15E1-4436-8045-C055E8A54EDE}" srcOrd="0" destOrd="0" presId="urn:microsoft.com/office/officeart/2005/8/layout/radial3"/>
    <dgm:cxn modelId="{BC02D7C1-CFAF-4BB9-A3DE-469998BD093F}" type="presOf" srcId="{BF71EFAE-EC9F-46E9-BD2A-1686637595DA}" destId="{9DDE88A7-5745-4E4F-A7A8-F71A4DA0D5F2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73221FB-2BD1-4869-91B1-0E927D691F10}" type="presOf" srcId="{691C1FF8-D24B-462D-B13F-4086A7342655}" destId="{E6763EE5-8DA4-47FB-A886-915FA197CAD0}" srcOrd="0" destOrd="0" presId="urn:microsoft.com/office/officeart/2005/8/layout/radial3"/>
    <dgm:cxn modelId="{A641CF37-E441-4B9F-8F31-90A556DBDD2E}" type="presParOf" srcId="{E6763EE5-8DA4-47FB-A886-915FA197CAD0}" destId="{1FB746E2-D736-4446-8093-C865FE09A112}" srcOrd="0" destOrd="0" presId="urn:microsoft.com/office/officeart/2005/8/layout/radial3"/>
    <dgm:cxn modelId="{DA1D52F8-63DB-4286-B2A0-BF3506FA0798}" type="presParOf" srcId="{1FB746E2-D736-4446-8093-C865FE09A112}" destId="{AFBC9C78-4E8A-498B-ACC1-DC2EFA6E3D36}" srcOrd="0" destOrd="0" presId="urn:microsoft.com/office/officeart/2005/8/layout/radial3"/>
    <dgm:cxn modelId="{3A637A3D-F2D7-4146-A0F0-E580463D90A8}" type="presParOf" srcId="{1FB746E2-D736-4446-8093-C865FE09A112}" destId="{63432802-399F-407F-AC10-7219543A0326}" srcOrd="1" destOrd="0" presId="urn:microsoft.com/office/officeart/2005/8/layout/radial3"/>
    <dgm:cxn modelId="{5BC0C810-E4D5-4A20-9A47-0FDC1E20999B}" type="presParOf" srcId="{1FB746E2-D736-4446-8093-C865FE09A112}" destId="{449BFEB2-6844-4A2C-8DC2-780280CBA079}" srcOrd="2" destOrd="0" presId="urn:microsoft.com/office/officeart/2005/8/layout/radial3"/>
    <dgm:cxn modelId="{85D689DA-D4CF-4AAC-916B-A84F25D0D200}" type="presParOf" srcId="{1FB746E2-D736-4446-8093-C865FE09A112}" destId="{9DDE88A7-5745-4E4F-A7A8-F71A4DA0D5F2}" srcOrd="3" destOrd="0" presId="urn:microsoft.com/office/officeart/2005/8/layout/radial3"/>
    <dgm:cxn modelId="{0E2EFA60-053B-4971-B112-4F825A68BD1F}" type="presParOf" srcId="{1FB746E2-D736-4446-8093-C865FE09A112}" destId="{72DE4213-15E1-4436-8045-C055E8A54EDE}" srcOrd="4" destOrd="0" presId="urn:microsoft.com/office/officeart/2005/8/layout/radial3"/>
    <dgm:cxn modelId="{C1C0C288-19F9-4199-B48A-8C1E2253AA17}" type="presParOf" srcId="{1FB746E2-D736-4446-8093-C865FE09A112}" destId="{91CFC9CD-FF79-40EF-A271-A8DBB0423AC2}" srcOrd="5" destOrd="0" presId="urn:microsoft.com/office/officeart/2005/8/layout/radial3"/>
    <dgm:cxn modelId="{C15FDD13-5166-4F8F-ABF6-6A4126772C20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Расходи за запослене</a:t>
          </a:r>
          <a:endParaRPr lang="en-US" b="1" dirty="0">
            <a:solidFill>
              <a:schemeClr val="tx2"/>
            </a:solidFill>
          </a:endParaRPr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Расходи за запослене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представљају све трошкове за запослене, како у управи тако и код буџетских корисника.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Коришћење роба и услуга </a:t>
          </a:r>
          <a:endParaRPr lang="en-US" dirty="0">
            <a:solidFill>
              <a:schemeClr val="tx2"/>
            </a:solidFill>
          </a:endParaRPr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Коришћење роба и услуга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Дотације и трансфери</a:t>
          </a:r>
          <a:endParaRPr lang="en-US" b="1" dirty="0">
            <a:solidFill>
              <a:schemeClr val="tx2"/>
            </a:solidFill>
          </a:endParaRPr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Дотације и трансфери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 трошкови које локална самоуправа </a:t>
          </a:r>
          <a:r>
            <a: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као што су школе, центар за социјални рад, дом здравља.</a:t>
          </a:r>
          <a:r>
            <a:rPr 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Остали расходи</a:t>
          </a:r>
          <a:endParaRPr lang="en-US" b="1" dirty="0">
            <a:solidFill>
              <a:schemeClr val="tx2"/>
            </a:solidFill>
          </a:endParaRPr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Остали расходи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обухватају дотације невладиним организацијама, порезе, таксе, новчане казне.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Субвенције</a:t>
          </a:r>
          <a:endParaRPr lang="en-US" b="1" dirty="0">
            <a:solidFill>
              <a:schemeClr val="tx2"/>
            </a:solidFill>
          </a:endParaRPr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Субвенције</a:t>
          </a:r>
          <a:r>
            <a: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сe одобравају за законом прописане намене (нпр. функционисање међумесног превоза и/или  пољопривредним произвођачима).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Социјална заштита</a:t>
          </a:r>
          <a:endParaRPr lang="en-US" b="1" dirty="0">
            <a:solidFill>
              <a:schemeClr val="tx2"/>
            </a:solidFill>
          </a:endParaRPr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Социјална заштита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обухвата све трошкове исплате социјалне помоћи за различите категорије грађана.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Буџетска резерва</a:t>
          </a:r>
          <a:endParaRPr lang="en-US" b="1" dirty="0">
            <a:solidFill>
              <a:schemeClr val="tx2"/>
            </a:solidFill>
          </a:endParaRPr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Буџетска резерва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Капитални издаци</a:t>
          </a:r>
          <a:endParaRPr lang="en-US" b="1" dirty="0">
            <a:solidFill>
              <a:schemeClr val="tx2"/>
            </a:solidFill>
          </a:endParaRPr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Капитални издаци </a:t>
          </a:r>
          <a:r>
            <a:rPr lang="sr-Cyrl-R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EE01A21C-A8CB-4557-BE27-EAC2D2480CC6}" type="presOf" srcId="{4B4A2A45-FFA7-47F5-A99D-A2DFD7698107}" destId="{9A05939C-6B40-4C32-897A-4A6DC3E71E5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5D226F3A-4BD9-40EC-8B4F-297149F7979D}" type="presOf" srcId="{FE2BA0E8-81AC-463B-B498-EF464F5BCE06}" destId="{9893D59A-7FEC-486D-89C4-D28135F6121C}" srcOrd="0" destOrd="0" presId="urn:diagrams.loki3.com/BracketList"/>
    <dgm:cxn modelId="{B8D9A660-8FC7-4BE8-BE75-C1C0FA753E6C}" type="presOf" srcId="{EEA47F19-311D-44B3-AAA4-35C98BD4844B}" destId="{EFEB1020-9C17-48DC-BBE0-54FA743F9F75}" srcOrd="0" destOrd="0" presId="urn:diagrams.loki3.com/BracketList"/>
    <dgm:cxn modelId="{20A46B64-87BB-4848-8025-C6A05D036878}" type="presOf" srcId="{48096665-F98A-4372-9642-AA104F5D458A}" destId="{B471A916-B6F4-4017-A447-E2C98CEE19B9}" srcOrd="0" destOrd="0" presId="urn:diagrams.loki3.com/BracketList"/>
    <dgm:cxn modelId="{12EBBE44-F71B-4920-9CBB-685477DFA939}" type="presOf" srcId="{28888755-727E-436B-B2F2-DA7896544A65}" destId="{9312B733-3AEB-49F6-8245-08553BA2949B}" srcOrd="0" destOrd="0" presId="urn:diagrams.loki3.com/BracketList"/>
    <dgm:cxn modelId="{8FCC7D6D-86B2-4565-9D7B-4A9059089614}" type="presOf" srcId="{A22D28D0-C0EE-4FAC-9411-A8A4995FB17B}" destId="{B43D6F8D-5103-4DCA-8971-053A6B7A987B}" srcOrd="0" destOrd="0" presId="urn:diagrams.loki3.com/BracketList"/>
    <dgm:cxn modelId="{BB619B73-D475-4F33-A948-34184408FE98}" type="presOf" srcId="{E1AD8724-28DC-48C5-B75E-B0D1F33E6279}" destId="{939B76D1-BB33-4E50-9ECD-839FB5787B9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E56CDD7A-18A7-4AFD-9245-01F908FA5563}" type="presOf" srcId="{6B14159D-5902-471E-9F91-CEA86CA18597}" destId="{FFFD7BD8-195B-4FA4-9414-4F4C582F5570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B7956486-80F9-4B02-BC31-8892612FF3E0}" type="presOf" srcId="{26EF48C7-6381-4355-B03F-DD441AE957C7}" destId="{EFAACCF6-3A6A-4536-89B0-F0A7C44F6BE1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5580E91-BB98-4AE7-9F6D-92E3DEA31880}" type="presOf" srcId="{E1B79EE1-1157-4302-AB0B-8FEDC81165FD}" destId="{F40D94EA-52E0-4740-A924-EAF350BDF213}" srcOrd="0" destOrd="0" presId="urn:diagrams.loki3.com/BracketList"/>
    <dgm:cxn modelId="{63198995-64D1-4201-BFD4-5400890334A7}" type="presOf" srcId="{0C844461-76DE-4FEA-A87D-23440AD6FC2E}" destId="{C6144CDB-22C1-4337-9F95-C3A522A707D1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A52069D-0754-466D-9C67-78B815F9E48C}" type="presOf" srcId="{423C6F79-8640-4D5E-8F7E-2B463BCF528C}" destId="{E8E0050D-5592-4FFB-BC24-07DF887B3DF2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1F8EC1A5-1917-4619-9246-A5756CAB2A1E}" type="presOf" srcId="{1BF4645B-0E25-4982-8755-C468FC62C39C}" destId="{320B77C6-F8A0-4CEB-8B55-79E4A1BAF9E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B7265C0-818D-4BA4-85D0-10596F1B8BC3}" type="presOf" srcId="{D45E583C-4AAD-40D2-9D24-9A0A68141567}" destId="{7BB6658A-32E0-42C7-B82A-240BF45CF27D}" srcOrd="0" destOrd="0" presId="urn:diagrams.loki3.com/BracketList"/>
    <dgm:cxn modelId="{53185AC7-FF7D-475D-9245-090D8391B3BA}" type="presOf" srcId="{E055884F-7426-4921-A0E5-9CA56A76B49A}" destId="{CCB8139E-CA19-491D-9FCD-6BF28923C725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BFAFED8-9097-43D2-AEA2-E5B44E571DEE}" type="presOf" srcId="{97F877CB-9B8D-43D2-81EC-7EBF25320968}" destId="{260E7D26-6540-4407-AA35-D081FC05F13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75C782EE-322B-42CA-9627-8442976592BC}" type="presOf" srcId="{92FD0664-EE76-4121-BE7B-68FC1EE5F4D7}" destId="{C6BA9D27-2D60-4BA7-98A9-E18E57FDB6C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E263F98C-0626-40DC-8D4F-9796066BB278}" type="presParOf" srcId="{EFEB1020-9C17-48DC-BBE0-54FA743F9F75}" destId="{98695426-23ED-40C0-90A1-2BB445DEBC64}" srcOrd="0" destOrd="0" presId="urn:diagrams.loki3.com/BracketList"/>
    <dgm:cxn modelId="{AAFA0F17-19B9-4140-BE00-F06EE975D9DB}" type="presParOf" srcId="{98695426-23ED-40C0-90A1-2BB445DEBC64}" destId="{C6144CDB-22C1-4337-9F95-C3A522A707D1}" srcOrd="0" destOrd="0" presId="urn:diagrams.loki3.com/BracketList"/>
    <dgm:cxn modelId="{7986F531-5B11-46A6-A60A-C851A3371D79}" type="presParOf" srcId="{98695426-23ED-40C0-90A1-2BB445DEBC64}" destId="{02385D1D-92EB-445D-B736-940004751C79}" srcOrd="1" destOrd="0" presId="urn:diagrams.loki3.com/BracketList"/>
    <dgm:cxn modelId="{35C664E2-E881-454E-B615-9C7217A3FC01}" type="presParOf" srcId="{98695426-23ED-40C0-90A1-2BB445DEBC64}" destId="{99D36636-E395-439F-A79A-29C0BFB6F7E4}" srcOrd="2" destOrd="0" presId="urn:diagrams.loki3.com/BracketList"/>
    <dgm:cxn modelId="{0A95C389-54B5-41AE-87DB-9C9BEF4FBF6D}" type="presParOf" srcId="{98695426-23ED-40C0-90A1-2BB445DEBC64}" destId="{7BB6658A-32E0-42C7-B82A-240BF45CF27D}" srcOrd="3" destOrd="0" presId="urn:diagrams.loki3.com/BracketList"/>
    <dgm:cxn modelId="{6BEB8074-627E-4C9E-8960-EDF61338C035}" type="presParOf" srcId="{EFEB1020-9C17-48DC-BBE0-54FA743F9F75}" destId="{5B3CB043-7A92-47E9-A4C4-39EC715F2552}" srcOrd="1" destOrd="0" presId="urn:diagrams.loki3.com/BracketList"/>
    <dgm:cxn modelId="{BE23B7C7-9F7F-4F2D-8AAB-0FFE57848469}" type="presParOf" srcId="{EFEB1020-9C17-48DC-BBE0-54FA743F9F75}" destId="{D9DF5E9A-39D4-44B7-A326-58B07A05D91E}" srcOrd="2" destOrd="0" presId="urn:diagrams.loki3.com/BracketList"/>
    <dgm:cxn modelId="{451819AE-6F1A-497B-8616-DAAA3D05D57C}" type="presParOf" srcId="{D9DF5E9A-39D4-44B7-A326-58B07A05D91E}" destId="{F40D94EA-52E0-4740-A924-EAF350BDF213}" srcOrd="0" destOrd="0" presId="urn:diagrams.loki3.com/BracketList"/>
    <dgm:cxn modelId="{1A6514F6-D530-4C23-88C5-853B0C96655E}" type="presParOf" srcId="{D9DF5E9A-39D4-44B7-A326-58B07A05D91E}" destId="{0E930D30-96BC-4D43-B65A-EE88C46DBE48}" srcOrd="1" destOrd="0" presId="urn:diagrams.loki3.com/BracketList"/>
    <dgm:cxn modelId="{8D28062A-070E-4E61-B88E-67C9752574E0}" type="presParOf" srcId="{D9DF5E9A-39D4-44B7-A326-58B07A05D91E}" destId="{5831BF15-ED1F-4BD5-857B-18B8E573D9AB}" srcOrd="2" destOrd="0" presId="urn:diagrams.loki3.com/BracketList"/>
    <dgm:cxn modelId="{7E86CBB4-696D-4050-A8F0-8778C50D1CD5}" type="presParOf" srcId="{D9DF5E9A-39D4-44B7-A326-58B07A05D91E}" destId="{C6BA9D27-2D60-4BA7-98A9-E18E57FDB6CB}" srcOrd="3" destOrd="0" presId="urn:diagrams.loki3.com/BracketList"/>
    <dgm:cxn modelId="{83803E19-DE62-44D5-B0CE-8E388DC05751}" type="presParOf" srcId="{EFEB1020-9C17-48DC-BBE0-54FA743F9F75}" destId="{5A002753-9FCA-4DC5-B8A6-1F7632BDDE58}" srcOrd="3" destOrd="0" presId="urn:diagrams.loki3.com/BracketList"/>
    <dgm:cxn modelId="{095C41E0-5A89-47E7-8F13-9016F2F2EBD7}" type="presParOf" srcId="{EFEB1020-9C17-48DC-BBE0-54FA743F9F75}" destId="{9709DCCB-B8A8-47BC-A303-F9EC41DA889E}" srcOrd="4" destOrd="0" presId="urn:diagrams.loki3.com/BracketList"/>
    <dgm:cxn modelId="{24E60C7E-8A0A-425E-A9CE-AE327E2CB37F}" type="presParOf" srcId="{9709DCCB-B8A8-47BC-A303-F9EC41DA889E}" destId="{CCB8139E-CA19-491D-9FCD-6BF28923C725}" srcOrd="0" destOrd="0" presId="urn:diagrams.loki3.com/BracketList"/>
    <dgm:cxn modelId="{4AAAB1D6-9B76-4193-860C-B7D58EF0A554}" type="presParOf" srcId="{9709DCCB-B8A8-47BC-A303-F9EC41DA889E}" destId="{14D1633C-A097-4A5A-8269-B04E98857E56}" srcOrd="1" destOrd="0" presId="urn:diagrams.loki3.com/BracketList"/>
    <dgm:cxn modelId="{01F32081-6B8A-488C-AA08-18CE522454F7}" type="presParOf" srcId="{9709DCCB-B8A8-47BC-A303-F9EC41DA889E}" destId="{82B38D6F-2AA7-4339-A71D-28AA55699178}" srcOrd="2" destOrd="0" presId="urn:diagrams.loki3.com/BracketList"/>
    <dgm:cxn modelId="{66041D82-1472-4B33-A30D-B1A3F7B1B544}" type="presParOf" srcId="{9709DCCB-B8A8-47BC-A303-F9EC41DA889E}" destId="{FFFD7BD8-195B-4FA4-9414-4F4C582F5570}" srcOrd="3" destOrd="0" presId="urn:diagrams.loki3.com/BracketList"/>
    <dgm:cxn modelId="{61AD90EB-0A64-43E0-A4DE-84731CEA9200}" type="presParOf" srcId="{EFEB1020-9C17-48DC-BBE0-54FA743F9F75}" destId="{D3A122A3-FC4C-4845-B4FF-0E74CF3D50D3}" srcOrd="5" destOrd="0" presId="urn:diagrams.loki3.com/BracketList"/>
    <dgm:cxn modelId="{324B775B-723B-46B4-B779-7B257A2626CA}" type="presParOf" srcId="{EFEB1020-9C17-48DC-BBE0-54FA743F9F75}" destId="{CCB5FDA4-BEC8-4CA1-835A-2A3BEEBEC456}" srcOrd="6" destOrd="0" presId="urn:diagrams.loki3.com/BracketList"/>
    <dgm:cxn modelId="{54193FB8-75A6-4FD9-AE93-DEEF934D4DB1}" type="presParOf" srcId="{CCB5FDA4-BEC8-4CA1-835A-2A3BEEBEC456}" destId="{9312B733-3AEB-49F6-8245-08553BA2949B}" srcOrd="0" destOrd="0" presId="urn:diagrams.loki3.com/BracketList"/>
    <dgm:cxn modelId="{5E9C68BF-6325-45C0-BD12-63BD5D816263}" type="presParOf" srcId="{CCB5FDA4-BEC8-4CA1-835A-2A3BEEBEC456}" destId="{435AB433-2559-485A-A03D-C32F36288071}" srcOrd="1" destOrd="0" presId="urn:diagrams.loki3.com/BracketList"/>
    <dgm:cxn modelId="{060BBA62-8169-4B2A-870F-36B2498A19A9}" type="presParOf" srcId="{CCB5FDA4-BEC8-4CA1-835A-2A3BEEBEC456}" destId="{C13B9160-72D5-46E0-A1C0-91E8634DFAE2}" srcOrd="2" destOrd="0" presId="urn:diagrams.loki3.com/BracketList"/>
    <dgm:cxn modelId="{1C829A80-51C9-46AC-93B0-AE19045B5BF6}" type="presParOf" srcId="{CCB5FDA4-BEC8-4CA1-835A-2A3BEEBEC456}" destId="{9893D59A-7FEC-486D-89C4-D28135F6121C}" srcOrd="3" destOrd="0" presId="urn:diagrams.loki3.com/BracketList"/>
    <dgm:cxn modelId="{5B163208-0792-4231-AEB9-8F70A277E7D4}" type="presParOf" srcId="{EFEB1020-9C17-48DC-BBE0-54FA743F9F75}" destId="{A421D242-ABBF-45EB-97FD-83930430328F}" srcOrd="7" destOrd="0" presId="urn:diagrams.loki3.com/BracketList"/>
    <dgm:cxn modelId="{C7DEDEF5-443A-41B4-8349-C363E8358FE0}" type="presParOf" srcId="{EFEB1020-9C17-48DC-BBE0-54FA743F9F75}" destId="{F0DED400-B200-4EA2-AB34-CCFF58E07A6E}" srcOrd="8" destOrd="0" presId="urn:diagrams.loki3.com/BracketList"/>
    <dgm:cxn modelId="{1A95628C-0785-4724-B898-DDCEAD4A2E3F}" type="presParOf" srcId="{F0DED400-B200-4EA2-AB34-CCFF58E07A6E}" destId="{EFAACCF6-3A6A-4536-89B0-F0A7C44F6BE1}" srcOrd="0" destOrd="0" presId="urn:diagrams.loki3.com/BracketList"/>
    <dgm:cxn modelId="{85970A28-3FFD-4334-B84A-217BAFAF1F9B}" type="presParOf" srcId="{F0DED400-B200-4EA2-AB34-CCFF58E07A6E}" destId="{6497CA82-45EE-4BD1-AEB4-CC3961FBFB74}" srcOrd="1" destOrd="0" presId="urn:diagrams.loki3.com/BracketList"/>
    <dgm:cxn modelId="{A1D944F9-66AA-4F84-9369-FA1EDD59E5F0}" type="presParOf" srcId="{F0DED400-B200-4EA2-AB34-CCFF58E07A6E}" destId="{CD7548DD-1E84-4DA7-B1D0-28F3E4EBFF82}" srcOrd="2" destOrd="0" presId="urn:diagrams.loki3.com/BracketList"/>
    <dgm:cxn modelId="{E13E9A77-43AD-43C6-AF38-E9126244DBC3}" type="presParOf" srcId="{F0DED400-B200-4EA2-AB34-CCFF58E07A6E}" destId="{9A05939C-6B40-4C32-897A-4A6DC3E71E5B}" srcOrd="3" destOrd="0" presId="urn:diagrams.loki3.com/BracketList"/>
    <dgm:cxn modelId="{D31E6472-62E5-4542-A126-E25DDBB2AFBE}" type="presParOf" srcId="{EFEB1020-9C17-48DC-BBE0-54FA743F9F75}" destId="{569EA799-9807-4770-B698-79D3EF79120B}" srcOrd="9" destOrd="0" presId="urn:diagrams.loki3.com/BracketList"/>
    <dgm:cxn modelId="{F546276B-87B7-4613-8EB0-AAD84BA0CF35}" type="presParOf" srcId="{EFEB1020-9C17-48DC-BBE0-54FA743F9F75}" destId="{2B991069-479A-498A-AF83-5B33CD9F12C6}" srcOrd="10" destOrd="0" presId="urn:diagrams.loki3.com/BracketList"/>
    <dgm:cxn modelId="{CD659BC5-25F8-4271-B33B-4D6BA417818D}" type="presParOf" srcId="{2B991069-479A-498A-AF83-5B33CD9F12C6}" destId="{939B76D1-BB33-4E50-9ECD-839FB5787B95}" srcOrd="0" destOrd="0" presId="urn:diagrams.loki3.com/BracketList"/>
    <dgm:cxn modelId="{A8A798CA-F7B4-4285-AA79-A5F7E89FCE40}" type="presParOf" srcId="{2B991069-479A-498A-AF83-5B33CD9F12C6}" destId="{7845F59F-6101-48DE-ABCC-EC5351843F5B}" srcOrd="1" destOrd="0" presId="urn:diagrams.loki3.com/BracketList"/>
    <dgm:cxn modelId="{F98D810C-0730-4C15-A5E4-FB072F208F1C}" type="presParOf" srcId="{2B991069-479A-498A-AF83-5B33CD9F12C6}" destId="{8DC06B04-AA78-4007-96F1-AC66800E204E}" srcOrd="2" destOrd="0" presId="urn:diagrams.loki3.com/BracketList"/>
    <dgm:cxn modelId="{D0890BE7-8CCF-40AD-8AD5-11922B6CDD4F}" type="presParOf" srcId="{2B991069-479A-498A-AF83-5B33CD9F12C6}" destId="{B43D6F8D-5103-4DCA-8971-053A6B7A987B}" srcOrd="3" destOrd="0" presId="urn:diagrams.loki3.com/BracketList"/>
    <dgm:cxn modelId="{3471CDEB-313D-42D8-AD83-45E78331C0AE}" type="presParOf" srcId="{EFEB1020-9C17-48DC-BBE0-54FA743F9F75}" destId="{1DEFA11E-9373-40F9-A3AA-EE96EB176FFC}" srcOrd="11" destOrd="0" presId="urn:diagrams.loki3.com/BracketList"/>
    <dgm:cxn modelId="{B3C5FFDD-ACE1-49BA-A30F-F06B3DDD6DB9}" type="presParOf" srcId="{EFEB1020-9C17-48DC-BBE0-54FA743F9F75}" destId="{4B12A308-E2AF-4F45-882B-691EF4FA1B43}" srcOrd="12" destOrd="0" presId="urn:diagrams.loki3.com/BracketList"/>
    <dgm:cxn modelId="{30CD94E7-402B-4DCB-A6E0-790C2A5BBCC2}" type="presParOf" srcId="{4B12A308-E2AF-4F45-882B-691EF4FA1B43}" destId="{B471A916-B6F4-4017-A447-E2C98CEE19B9}" srcOrd="0" destOrd="0" presId="urn:diagrams.loki3.com/BracketList"/>
    <dgm:cxn modelId="{9E049A65-213F-4FE6-B9A4-3EDA4C004DBC}" type="presParOf" srcId="{4B12A308-E2AF-4F45-882B-691EF4FA1B43}" destId="{7F976215-9D17-4223-A92A-D3302071B429}" srcOrd="1" destOrd="0" presId="urn:diagrams.loki3.com/BracketList"/>
    <dgm:cxn modelId="{083B948C-3B68-46C9-98FD-6C325C9D87B1}" type="presParOf" srcId="{4B12A308-E2AF-4F45-882B-691EF4FA1B43}" destId="{C984C73F-7C05-410A-B91E-AD111AE0E45B}" srcOrd="2" destOrd="0" presId="urn:diagrams.loki3.com/BracketList"/>
    <dgm:cxn modelId="{0F01A47C-BE9E-4554-8B7D-FE5180F4D59F}" type="presParOf" srcId="{4B12A308-E2AF-4F45-882B-691EF4FA1B43}" destId="{260E7D26-6540-4407-AA35-D081FC05F135}" srcOrd="3" destOrd="0" presId="urn:diagrams.loki3.com/BracketList"/>
    <dgm:cxn modelId="{3AD183B7-D922-4055-A361-244B70F004D4}" type="presParOf" srcId="{EFEB1020-9C17-48DC-BBE0-54FA743F9F75}" destId="{87942DC7-D611-481D-85C3-17E9EE928CC9}" srcOrd="13" destOrd="0" presId="urn:diagrams.loki3.com/BracketList"/>
    <dgm:cxn modelId="{BE4C3884-C79F-4267-ADC5-59D2F7D85A67}" type="presParOf" srcId="{EFEB1020-9C17-48DC-BBE0-54FA743F9F75}" destId="{5A582BDF-EB51-42B9-AFE8-1D18A89089BC}" srcOrd="14" destOrd="0" presId="urn:diagrams.loki3.com/BracketList"/>
    <dgm:cxn modelId="{B8FB6531-9A8F-4FEF-858D-76C28E1CE465}" type="presParOf" srcId="{5A582BDF-EB51-42B9-AFE8-1D18A89089BC}" destId="{320B77C6-F8A0-4CEB-8B55-79E4A1BAF9E9}" srcOrd="0" destOrd="0" presId="urn:diagrams.loki3.com/BracketList"/>
    <dgm:cxn modelId="{D37A41A5-939A-4845-AE6F-2EE9608414F1}" type="presParOf" srcId="{5A582BDF-EB51-42B9-AFE8-1D18A89089BC}" destId="{803A06C6-F698-48F4-A91D-0B2B17EECBA4}" srcOrd="1" destOrd="0" presId="urn:diagrams.loki3.com/BracketList"/>
    <dgm:cxn modelId="{919F7952-0426-421A-83E2-077BA353172E}" type="presParOf" srcId="{5A582BDF-EB51-42B9-AFE8-1D18A89089BC}" destId="{4A43BD3F-83F2-4A36-B8AE-CC5DC27FAC9E}" srcOrd="2" destOrd="0" presId="urn:diagrams.loki3.com/BracketList"/>
    <dgm:cxn modelId="{FDBBFA2F-E24F-4951-8DAE-E12603EBBA81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Укупни расходи и издаци 4.680.233.000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Коришћење роба и услуга </a:t>
          </a:r>
          <a:r>
            <a:rPr lang="sr-Cyrl-RS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1.513.410.274 </a:t>
          </a:r>
          <a:r>
            <a: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1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>
            <a:solidFill>
              <a:schemeClr val="tx2"/>
            </a:solidFill>
          </a:endParaRPr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EBB7508-5593-4665-86D9-67DC9EEDFE00}">
      <dgm:prSet phldrT="[Text]" phldr="1"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C185536-47EC-480B-B419-24BC666B206E}">
      <dgm:prSet phldrT="[Text]" phldr="1"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43B6168-99DB-4C0C-9BE7-E54D7B80C5AD}">
      <dgm:prSet phldrT="[Text]" phldr="1"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C73436A-3EE6-4AB1-8B81-F0B7414514C2}">
      <dgm:prSet phldrT="[Text]" phldr="1"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52A865C-AD96-4AB1-8A5C-397B7A7D9B07}">
      <dgm:prSet phldrT="[Text]" phldr="1"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Субвенције 377.300.000 динара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Капитални издаци 989.034.806 динара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641F520-BAF8-4BA4-A826-44FA753A5F4E}">
      <dgm:prSet/>
      <dgm:spPr/>
      <dgm:t>
        <a:bodyPr/>
        <a:lstStyle/>
        <a:p>
          <a:endParaRPr lang="en-US" dirty="0">
            <a:solidFill>
              <a:schemeClr val="tx2"/>
            </a:solidFill>
          </a:endParaRPr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64FD589-26EA-483C-BB5E-C8324A82EAF5}">
      <dgm:prSet/>
      <dgm:spPr/>
      <dgm:t>
        <a:bodyPr/>
        <a:lstStyle/>
        <a:p>
          <a:endParaRPr lang="en-US" dirty="0">
            <a:solidFill>
              <a:schemeClr val="tx2"/>
            </a:solidFill>
          </a:endParaRPr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Расходи за запослене  969.953.000 динара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Социјална помоћ 111.587.000 динара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Дотације и трансфери 474.461.920 динара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Остали расходи 224.486.000 динара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Буџетска резерва 20.000.000</a:t>
          </a:r>
          <a:endParaRPr lang="en-US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5F59206-660C-4FF0-8A3B-1F739D3BA72A}">
      <dgm:prSet custScaleX="121003" custScaleY="119208"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9A67534-01CA-4E15-B04C-A34E2373B3FC}" type="parTrans" cxnId="{35B9183C-213E-4C33-9F04-E9813178C1F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53F4E4A-A4C3-45BB-9874-0C70AEA01A76}" type="sibTrans" cxnId="{35B9183C-213E-4C33-9F04-E9813178C1F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BA9396D-1753-43D3-A703-A75A7C19204B}">
      <dgm:prSet/>
      <dgm:spPr/>
      <dgm:t>
        <a:bodyPr/>
        <a:lstStyle/>
        <a:p>
          <a:endParaRPr lang="en-US" dirty="0">
            <a:solidFill>
              <a:schemeClr val="tx2"/>
            </a:solidFill>
          </a:endParaRPr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 custScaleX="163284"/>
      <dgm:spPr/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 custLinFactNeighborY="662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2CB8AE17-5C8C-4E7E-BED0-86BA41B4A100}" type="presOf" srcId="{B1BE2A8E-285E-4C69-9BFF-CE48B252AA50}" destId="{F4B68BA8-694B-4B7F-8215-68903FFCD2D7}" srcOrd="0" destOrd="0" presId="urn:microsoft.com/office/officeart/2005/8/layout/radial6"/>
    <dgm:cxn modelId="{94BFCC25-6B4D-4C39-84AE-0C4121187CBE}" type="presOf" srcId="{61B610E5-4DC8-4394-A22C-5BBE6CDEE232}" destId="{5D42F3FF-3AAD-4819-B004-ADDCB69227EB}" srcOrd="0" destOrd="0" presId="urn:microsoft.com/office/officeart/2005/8/layout/radial6"/>
    <dgm:cxn modelId="{ED0E8826-CC69-4FCF-BEF9-CEB3784E0384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C72A8033-F280-4BF5-BCC8-7207D5AC69ED}" type="presOf" srcId="{3FA5C700-C8EE-4CAC-8DA0-0BA7CA952C72}" destId="{A14630AA-C1BD-4A7E-B665-0A7C9B6C19C9}" srcOrd="0" destOrd="0" presId="urn:microsoft.com/office/officeart/2005/8/layout/radial6"/>
    <dgm:cxn modelId="{35B9183C-213E-4C33-9F04-E9813178C1F7}" srcId="{B1BE2A8E-285E-4C69-9BFF-CE48B252AA50}" destId="{65F59206-660C-4FF0-8A3B-1F739D3BA72A}" srcOrd="6" destOrd="0" parTransId="{39A67534-01CA-4E15-B04C-A34E2373B3FC}" sibTransId="{353F4E4A-A4C3-45BB-9874-0C70AEA01A76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5C6A263-028C-4B8C-8CA4-A613544506B0}" type="presOf" srcId="{A7091EAC-498C-4E8C-B46B-331B042A0C75}" destId="{73F305AC-CFDC-45B1-8AB8-6FABD1C99179}" srcOrd="0" destOrd="0" presId="urn:microsoft.com/office/officeart/2005/8/layout/radial6"/>
    <dgm:cxn modelId="{BDC4E645-217B-4FF8-950B-85435FEB3222}" type="presOf" srcId="{9ED1A3B2-A381-4201-823D-E4B4F944886D}" destId="{E59436B1-B652-4794-B4F4-4850647DACEB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8FF0804D-3D4E-46BF-983C-2029B97FD3A8}" type="presOf" srcId="{DB95B0B9-5D2D-4D1A-A4F8-70F45A0E9738}" destId="{19B05264-FBF1-4254-AA6E-8DA1048C9EC5}" srcOrd="0" destOrd="0" presId="urn:microsoft.com/office/officeart/2005/8/layout/radial6"/>
    <dgm:cxn modelId="{997B856E-C5F3-49C7-9600-6605D08CCC56}" type="presOf" srcId="{9C6F0069-43DC-402D-BD84-1006528FCE04}" destId="{5101AD7C-EA94-402A-A388-0FD916639D60}" srcOrd="0" destOrd="0" presId="urn:microsoft.com/office/officeart/2005/8/layout/radial6"/>
    <dgm:cxn modelId="{B3530353-108C-4C04-81C5-310611A9186E}" type="presOf" srcId="{9CB0C477-89B3-4058-B341-9FC9F0AB6BB2}" destId="{1EBC4AA2-7966-4002-8CE2-7479E65C1C79}" srcOrd="0" destOrd="0" presId="urn:microsoft.com/office/officeart/2005/8/layout/radial6"/>
    <dgm:cxn modelId="{F894D754-210B-4CA8-A08E-906943049B68}" type="presOf" srcId="{B658162B-CA61-458F-8F17-E18D499D4DE8}" destId="{84EFD8D8-F116-4363-8F07-0BDD118D8287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AC124B7D-C066-4B13-B35A-3E1E37625A34}" type="presOf" srcId="{F67939D1-3ADF-4276-A6FA-0083CE5DA4FA}" destId="{C0575E5C-DEAA-49FF-9C6A-0DF4C03D040D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291C3985-FA2B-4535-8D33-A7535B2814FC}" type="presOf" srcId="{AE26BF5A-34A6-4192-8BEA-D9ECFB941642}" destId="{4F05B281-B6DB-45BB-A427-1BF92AADC139}" srcOrd="0" destOrd="0" presId="urn:microsoft.com/office/officeart/2005/8/layout/radial6"/>
    <dgm:cxn modelId="{0E5A4285-14A7-4FCD-9D43-005FE367D23E}" type="presOf" srcId="{ED01A515-5448-4A3E-A2EC-575448D0F5AA}" destId="{D19ADD6D-9F0A-4766-B637-BB2D5495A9BB}" srcOrd="0" destOrd="0" presId="urn:microsoft.com/office/officeart/2005/8/layout/radial6"/>
    <dgm:cxn modelId="{C056D386-7BCE-4885-BB30-179D24215F34}" type="presOf" srcId="{8962C693-DF60-43F6-9F43-7615C2E1439A}" destId="{7C884431-F906-455C-AAF5-4FBEC1E13C27}" srcOrd="0" destOrd="0" presId="urn:microsoft.com/office/officeart/2005/8/layout/radial6"/>
    <dgm:cxn modelId="{64AA1687-BC32-43EA-8829-E9CE08CB0B54}" type="presOf" srcId="{4746DA87-483C-4B84-9A22-BC58F96CB23A}" destId="{E43F7264-94BE-4E7E-8A98-A0D70BB3AF06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926514C5-3CD6-42E5-8CB5-15F5E0F0A2B3}" type="presOf" srcId="{9FF20664-3F6F-4415-8233-D443550F6854}" destId="{FC9B55A0-D6BC-47A3-92D9-CF0D462CBA3E}" srcOrd="0" destOrd="0" presId="urn:microsoft.com/office/officeart/2005/8/layout/radial6"/>
    <dgm:cxn modelId="{E13FFDCB-DEFF-4863-894D-60C4D6FAA330}" type="presOf" srcId="{91651A17-950C-49EC-8C35-2517548AE9E6}" destId="{2D6C03BD-4023-431E-84F6-C080A9961C8A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784A1AE7-F72B-4BE7-B430-92E813D4C009}" type="presOf" srcId="{686A1A37-AC61-4EC6-8398-59788F898E91}" destId="{44C62812-7B8C-4DB2-9C0D-14651D9AFC46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A9E9637B-7B9A-4FAD-846C-14A10A53DF48}" type="presParOf" srcId="{F4B68BA8-694B-4B7F-8215-68903FFCD2D7}" destId="{E59436B1-B652-4794-B4F4-4850647DACEB}" srcOrd="0" destOrd="0" presId="urn:microsoft.com/office/officeart/2005/8/layout/radial6"/>
    <dgm:cxn modelId="{F0F500DC-2237-4275-A1D3-04811FF2E246}" type="presParOf" srcId="{F4B68BA8-694B-4B7F-8215-68903FFCD2D7}" destId="{73F305AC-CFDC-45B1-8AB8-6FABD1C99179}" srcOrd="1" destOrd="0" presId="urn:microsoft.com/office/officeart/2005/8/layout/radial6"/>
    <dgm:cxn modelId="{365D69D4-0F3C-4086-9178-414C5E72F5FA}" type="presParOf" srcId="{F4B68BA8-694B-4B7F-8215-68903FFCD2D7}" destId="{DA491651-56D0-404C-82B0-25ACBF882A98}" srcOrd="2" destOrd="0" presId="urn:microsoft.com/office/officeart/2005/8/layout/radial6"/>
    <dgm:cxn modelId="{6D7DEE02-722A-457C-AEE7-C7089B5FD1C8}" type="presParOf" srcId="{F4B68BA8-694B-4B7F-8215-68903FFCD2D7}" destId="{44C62812-7B8C-4DB2-9C0D-14651D9AFC46}" srcOrd="3" destOrd="0" presId="urn:microsoft.com/office/officeart/2005/8/layout/radial6"/>
    <dgm:cxn modelId="{3384E617-7B99-4EE9-9B32-809586B59B67}" type="presParOf" srcId="{F4B68BA8-694B-4B7F-8215-68903FFCD2D7}" destId="{A14630AA-C1BD-4A7E-B665-0A7C9B6C19C9}" srcOrd="4" destOrd="0" presId="urn:microsoft.com/office/officeart/2005/8/layout/radial6"/>
    <dgm:cxn modelId="{34B3DD6D-A1C0-4F53-A3CB-6CA0606A289D}" type="presParOf" srcId="{F4B68BA8-694B-4B7F-8215-68903FFCD2D7}" destId="{B3474404-DEC3-43DE-B1B0-FCCBA45B0B53}" srcOrd="5" destOrd="0" presId="urn:microsoft.com/office/officeart/2005/8/layout/radial6"/>
    <dgm:cxn modelId="{294177FB-3856-45E9-92BD-6F374CD5D54C}" type="presParOf" srcId="{F4B68BA8-694B-4B7F-8215-68903FFCD2D7}" destId="{5D42F3FF-3AAD-4819-B004-ADDCB69227EB}" srcOrd="6" destOrd="0" presId="urn:microsoft.com/office/officeart/2005/8/layout/radial6"/>
    <dgm:cxn modelId="{E87DAFF9-77D5-45A8-8B11-D30A6B54E847}" type="presParOf" srcId="{F4B68BA8-694B-4B7F-8215-68903FFCD2D7}" destId="{E43F7264-94BE-4E7E-8A98-A0D70BB3AF06}" srcOrd="7" destOrd="0" presId="urn:microsoft.com/office/officeart/2005/8/layout/radial6"/>
    <dgm:cxn modelId="{9FDD2B0F-2771-406D-84FF-3DBA726A9261}" type="presParOf" srcId="{F4B68BA8-694B-4B7F-8215-68903FFCD2D7}" destId="{931EF9CE-45BC-491C-9A74-72874D860E58}" srcOrd="8" destOrd="0" presId="urn:microsoft.com/office/officeart/2005/8/layout/radial6"/>
    <dgm:cxn modelId="{8968A449-EC5F-4E30-9DE9-CC80EDE75303}" type="presParOf" srcId="{F4B68BA8-694B-4B7F-8215-68903FFCD2D7}" destId="{19B05264-FBF1-4254-AA6E-8DA1048C9EC5}" srcOrd="9" destOrd="0" presId="urn:microsoft.com/office/officeart/2005/8/layout/radial6"/>
    <dgm:cxn modelId="{09C914E5-2B37-4F68-86E7-06632F62A5A8}" type="presParOf" srcId="{F4B68BA8-694B-4B7F-8215-68903FFCD2D7}" destId="{115526CD-270E-4C52-A164-15F2B6F9FE39}" srcOrd="10" destOrd="0" presId="urn:microsoft.com/office/officeart/2005/8/layout/radial6"/>
    <dgm:cxn modelId="{569BEA28-C2B7-4495-8E60-A1F0A382D93D}" type="presParOf" srcId="{F4B68BA8-694B-4B7F-8215-68903FFCD2D7}" destId="{E442822E-2282-4D84-AEA3-97E5D7F5026E}" srcOrd="11" destOrd="0" presId="urn:microsoft.com/office/officeart/2005/8/layout/radial6"/>
    <dgm:cxn modelId="{740F9FC6-91EB-414D-957E-9FF9CC2D4017}" type="presParOf" srcId="{F4B68BA8-694B-4B7F-8215-68903FFCD2D7}" destId="{1EBC4AA2-7966-4002-8CE2-7479E65C1C79}" srcOrd="12" destOrd="0" presId="urn:microsoft.com/office/officeart/2005/8/layout/radial6"/>
    <dgm:cxn modelId="{C8341322-DCB2-4ABC-9A6B-6D7B7CAE618D}" type="presParOf" srcId="{F4B68BA8-694B-4B7F-8215-68903FFCD2D7}" destId="{5101AD7C-EA94-402A-A388-0FD916639D60}" srcOrd="13" destOrd="0" presId="urn:microsoft.com/office/officeart/2005/8/layout/radial6"/>
    <dgm:cxn modelId="{D29CF74E-A7C7-48E5-BA17-D3495F726939}" type="presParOf" srcId="{F4B68BA8-694B-4B7F-8215-68903FFCD2D7}" destId="{97296767-E761-4683-B475-54E34622C9C1}" srcOrd="14" destOrd="0" presId="urn:microsoft.com/office/officeart/2005/8/layout/radial6"/>
    <dgm:cxn modelId="{FB6491DE-6902-4057-A0F1-D7C20BE40C2F}" type="presParOf" srcId="{F4B68BA8-694B-4B7F-8215-68903FFCD2D7}" destId="{FC9B55A0-D6BC-47A3-92D9-CF0D462CBA3E}" srcOrd="15" destOrd="0" presId="urn:microsoft.com/office/officeart/2005/8/layout/radial6"/>
    <dgm:cxn modelId="{6F828F6A-7498-4CFF-AEC2-8D934ADE65D1}" type="presParOf" srcId="{F4B68BA8-694B-4B7F-8215-68903FFCD2D7}" destId="{D19ADD6D-9F0A-4766-B637-BB2D5495A9BB}" srcOrd="16" destOrd="0" presId="urn:microsoft.com/office/officeart/2005/8/layout/radial6"/>
    <dgm:cxn modelId="{D892E867-1437-47A6-8BE2-DC7B54FBF74A}" type="presParOf" srcId="{F4B68BA8-694B-4B7F-8215-68903FFCD2D7}" destId="{CB9DB137-9ACF-4A5D-915D-C6DEF62C671A}" srcOrd="17" destOrd="0" presId="urn:microsoft.com/office/officeart/2005/8/layout/radial6"/>
    <dgm:cxn modelId="{B448772A-B3C6-427C-B549-1AAEFCDF80AE}" type="presParOf" srcId="{F4B68BA8-694B-4B7F-8215-68903FFCD2D7}" destId="{84EFD8D8-F116-4363-8F07-0BDD118D8287}" srcOrd="18" destOrd="0" presId="urn:microsoft.com/office/officeart/2005/8/layout/radial6"/>
    <dgm:cxn modelId="{10833938-C788-4FC0-BBD5-A6421B27E8AB}" type="presParOf" srcId="{F4B68BA8-694B-4B7F-8215-68903FFCD2D7}" destId="{4F05B281-B6DB-45BB-A427-1BF92AADC139}" srcOrd="19" destOrd="0" presId="urn:microsoft.com/office/officeart/2005/8/layout/radial6"/>
    <dgm:cxn modelId="{CC026F2E-C9CF-4648-94C7-A2280FF3501C}" type="presParOf" srcId="{F4B68BA8-694B-4B7F-8215-68903FFCD2D7}" destId="{FEDFE719-4F44-4DDA-B702-82A372856A51}" srcOrd="20" destOrd="0" presId="urn:microsoft.com/office/officeart/2005/8/layout/radial6"/>
    <dgm:cxn modelId="{D25A92CE-1DC3-4914-B13A-D735403F629E}" type="presParOf" srcId="{F4B68BA8-694B-4B7F-8215-68903FFCD2D7}" destId="{C0575E5C-DEAA-49FF-9C6A-0DF4C03D040D}" srcOrd="21" destOrd="0" presId="urn:microsoft.com/office/officeart/2005/8/layout/radial6"/>
    <dgm:cxn modelId="{0913AA3B-A248-404E-BFAA-C4F76A901DB9}" type="presParOf" srcId="{F4B68BA8-694B-4B7F-8215-68903FFCD2D7}" destId="{2D6C03BD-4023-431E-84F6-C080A9961C8A}" srcOrd="22" destOrd="0" presId="urn:microsoft.com/office/officeart/2005/8/layout/radial6"/>
    <dgm:cxn modelId="{E66780A9-BBF0-4523-AEC2-51712B1B6E30}" type="presParOf" srcId="{F4B68BA8-694B-4B7F-8215-68903FFCD2D7}" destId="{2578787D-F4B0-463A-AA6F-94706894BC8C}" srcOrd="23" destOrd="0" presId="urn:microsoft.com/office/officeart/2005/8/layout/radial6"/>
    <dgm:cxn modelId="{46924279-F480-4AFF-9EF4-B2F0EAFBC3DA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742" y="368090"/>
          <a:ext cx="1518710" cy="11037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 из буџета града </a:t>
          </a:r>
          <a:r>
            <a:rPr lang="sr-Cyrl-RS" sz="1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(4.186.000.000</a:t>
          </a:r>
          <a:r>
            <a:rPr lang="sr-Cyrl-RS" sz="1000" kern="1200" dirty="0">
              <a:solidFill>
                <a:srgbClr val="FF0000"/>
              </a:solidFill>
            </a:rPr>
            <a:t>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28152" y="529728"/>
        <a:ext cx="1073890" cy="780454"/>
      </dsp:txXfrm>
    </dsp:sp>
    <dsp:sp modelId="{98F3E7AB-6934-48FA-B82F-FBEAF1B2375D}">
      <dsp:nvSpPr>
        <dsp:cNvPr id="0" name=""/>
        <dsp:cNvSpPr/>
      </dsp:nvSpPr>
      <dsp:spPr>
        <a:xfrm>
          <a:off x="1614076" y="599873"/>
          <a:ext cx="640163" cy="640163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698930" y="844671"/>
        <a:ext cx="470455" cy="150567"/>
      </dsp:txXfrm>
    </dsp:sp>
    <dsp:sp modelId="{2F60A798-586E-4E47-B649-25F047F36835}">
      <dsp:nvSpPr>
        <dsp:cNvPr id="0" name=""/>
        <dsp:cNvSpPr/>
      </dsp:nvSpPr>
      <dsp:spPr>
        <a:xfrm>
          <a:off x="2343862" y="368090"/>
          <a:ext cx="1459594" cy="1103730"/>
        </a:xfrm>
        <a:prstGeom prst="ellipse">
          <a:avLst/>
        </a:prstGeom>
        <a:solidFill>
          <a:schemeClr val="accent2">
            <a:hueOff val="426105"/>
            <a:satOff val="127"/>
            <a:lumOff val="-4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 </a:t>
          </a:r>
          <a:r>
            <a:rPr lang="sr-Cyrl-RS" sz="1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(390.000.000) </a:t>
          </a:r>
          <a:endParaRPr lang="en-US" sz="12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7615" y="529728"/>
        <a:ext cx="1032088" cy="780454"/>
      </dsp:txXfrm>
    </dsp:sp>
    <dsp:sp modelId="{41F09F99-3DCC-47E4-9188-F7D103A1F6E3}">
      <dsp:nvSpPr>
        <dsp:cNvPr id="0" name=""/>
        <dsp:cNvSpPr/>
      </dsp:nvSpPr>
      <dsp:spPr>
        <a:xfrm>
          <a:off x="3893080" y="599873"/>
          <a:ext cx="640163" cy="640163"/>
        </a:xfrm>
        <a:prstGeom prst="mathPlus">
          <a:avLst/>
        </a:prstGeom>
        <a:solidFill>
          <a:schemeClr val="accent2">
            <a:hueOff val="639158"/>
            <a:satOff val="19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977934" y="844671"/>
        <a:ext cx="470455" cy="150567"/>
      </dsp:txXfrm>
    </dsp:sp>
    <dsp:sp modelId="{6C1FFF0F-B1A4-4C41-B9D3-30452A0DFA4B}">
      <dsp:nvSpPr>
        <dsp:cNvPr id="0" name=""/>
        <dsp:cNvSpPr/>
      </dsp:nvSpPr>
      <dsp:spPr>
        <a:xfrm>
          <a:off x="4622866" y="387538"/>
          <a:ext cx="1347930" cy="1064834"/>
        </a:xfrm>
        <a:prstGeom prst="ellipse">
          <a:avLst/>
        </a:prstGeom>
        <a:solidFill>
          <a:schemeClr val="accent2">
            <a:hueOff val="852211"/>
            <a:satOff val="254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 из осталих извора </a:t>
          </a:r>
          <a:r>
            <a:rPr lang="sr-Cyrl-RS" sz="1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(104.233.000)</a:t>
          </a:r>
          <a:endParaRPr lang="en-US" sz="12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0266" y="543479"/>
        <a:ext cx="953130" cy="752952"/>
      </dsp:txXfrm>
    </dsp:sp>
    <dsp:sp modelId="{87C2FC52-975B-4E62-B5E0-1AB7C844E900}">
      <dsp:nvSpPr>
        <dsp:cNvPr id="0" name=""/>
        <dsp:cNvSpPr/>
      </dsp:nvSpPr>
      <dsp:spPr>
        <a:xfrm>
          <a:off x="6060419" y="599873"/>
          <a:ext cx="640163" cy="640163"/>
        </a:xfrm>
        <a:prstGeom prst="mathEqual">
          <a:avLst/>
        </a:prstGeom>
        <a:solidFill>
          <a:schemeClr val="accent2">
            <a:hueOff val="1278316"/>
            <a:satOff val="381"/>
            <a:lumOff val="-13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145273" y="731747"/>
        <a:ext cx="470455" cy="376415"/>
      </dsp:txXfrm>
    </dsp:sp>
    <dsp:sp modelId="{2DB98FF9-EDB5-4EEE-AFA3-A57C7337F497}">
      <dsp:nvSpPr>
        <dsp:cNvPr id="0" name=""/>
        <dsp:cNvSpPr/>
      </dsp:nvSpPr>
      <dsp:spPr>
        <a:xfrm>
          <a:off x="6790206" y="382019"/>
          <a:ext cx="1499240" cy="1075871"/>
        </a:xfrm>
        <a:prstGeom prst="ellipse">
          <a:avLst/>
        </a:prstGeom>
        <a:solidFill>
          <a:schemeClr val="accent2">
            <a:hueOff val="1278316"/>
            <a:satOff val="381"/>
            <a:lumOff val="-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Укупан буџет града </a:t>
          </a:r>
          <a:r>
            <a:rPr lang="sr-Cyrl-RS" sz="1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(4.680.233.000)</a:t>
          </a:r>
          <a:endParaRPr lang="en-US" sz="12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9765" y="539577"/>
        <a:ext cx="1060122" cy="760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806" y="136238"/>
          <a:ext cx="245840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Порески приходи</a:t>
          </a:r>
          <a:endParaRPr lang="en-US" sz="1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" y="136238"/>
        <a:ext cx="2458408" cy="356400"/>
      </dsp:txXfrm>
    </dsp:sp>
    <dsp:sp modelId="{02385D1D-92EB-445D-B736-940004751C79}">
      <dsp:nvSpPr>
        <dsp:cNvPr id="0" name=""/>
        <dsp:cNvSpPr/>
      </dsp:nvSpPr>
      <dsp:spPr>
        <a:xfrm>
          <a:off x="2463214" y="74982"/>
          <a:ext cx="491681" cy="47891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3151569" y="74982"/>
          <a:ext cx="6686871" cy="47891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r>
            <a:rPr lang="sr-Latn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1569" y="74982"/>
        <a:ext cx="6686871" cy="478912"/>
      </dsp:txXfrm>
    </dsp:sp>
    <dsp:sp modelId="{F40D94EA-52E0-4740-A924-EAF350BDF213}">
      <dsp:nvSpPr>
        <dsp:cNvPr id="0" name=""/>
        <dsp:cNvSpPr/>
      </dsp:nvSpPr>
      <dsp:spPr>
        <a:xfrm>
          <a:off x="4806" y="849449"/>
          <a:ext cx="2458408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Донације и трансфери</a:t>
          </a:r>
          <a:endParaRPr lang="en-US" sz="1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" y="849449"/>
        <a:ext cx="2458408" cy="568012"/>
      </dsp:txXfrm>
    </dsp:sp>
    <dsp:sp modelId="{0E930D30-96BC-4D43-B65A-EE88C46DBE48}">
      <dsp:nvSpPr>
        <dsp:cNvPr id="0" name=""/>
        <dsp:cNvSpPr/>
      </dsp:nvSpPr>
      <dsp:spPr>
        <a:xfrm>
          <a:off x="2463214" y="618694"/>
          <a:ext cx="491681" cy="102952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3151569" y="618694"/>
          <a:ext cx="6686871" cy="1029522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Донације</a:t>
          </a:r>
          <a:r>
            <a:rPr lang="sr-Cyrl-C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C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п</a:t>
          </a:r>
          <a:r>
            <a:rPr lang="ru-RU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одразумевају пренос средстава од нивоа Републике Србије градском нивоу власти. М</a:t>
          </a: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огу бити </a:t>
          </a:r>
          <a:r>
            <a:rPr lang="sr-Cyrl-RS" altLang="en-U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наменски (</a:t>
          </a: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тачно утврђене намене) или </a:t>
          </a:r>
          <a:r>
            <a:rPr lang="sr-Cyrl-RS" altLang="en-U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ненаменски (</a:t>
          </a: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1569" y="618694"/>
        <a:ext cx="6686871" cy="1029522"/>
      </dsp:txXfrm>
    </dsp:sp>
    <dsp:sp modelId="{CCB8139E-CA19-491D-9FCD-6BF28923C725}">
      <dsp:nvSpPr>
        <dsp:cNvPr id="0" name=""/>
        <dsp:cNvSpPr/>
      </dsp:nvSpPr>
      <dsp:spPr>
        <a:xfrm>
          <a:off x="4806" y="1868942"/>
          <a:ext cx="245840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Непорески приходи</a:t>
          </a:r>
          <a:endParaRPr lang="en-US" sz="1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" y="1868942"/>
        <a:ext cx="2458408" cy="356400"/>
      </dsp:txXfrm>
    </dsp:sp>
    <dsp:sp modelId="{14D1633C-A097-4A5A-8269-B04E98857E56}">
      <dsp:nvSpPr>
        <dsp:cNvPr id="0" name=""/>
        <dsp:cNvSpPr/>
      </dsp:nvSpPr>
      <dsp:spPr>
        <a:xfrm>
          <a:off x="2463214" y="1713017"/>
          <a:ext cx="491681" cy="6682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3151569" y="1713017"/>
          <a:ext cx="6686871" cy="66825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sr-Latn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1569" y="1713017"/>
        <a:ext cx="6686871" cy="668250"/>
      </dsp:txXfrm>
    </dsp:sp>
    <dsp:sp modelId="{9312B733-3AEB-49F6-8245-08553BA2949B}">
      <dsp:nvSpPr>
        <dsp:cNvPr id="0" name=""/>
        <dsp:cNvSpPr/>
      </dsp:nvSpPr>
      <dsp:spPr>
        <a:xfrm>
          <a:off x="4806" y="2446067"/>
          <a:ext cx="2458408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</a:t>
          </a:r>
          <a:endParaRPr lang="en-US" sz="1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" y="2446067"/>
        <a:ext cx="2458408" cy="801900"/>
      </dsp:txXfrm>
    </dsp:sp>
    <dsp:sp modelId="{435AB433-2559-485A-A03D-C32F36288071}">
      <dsp:nvSpPr>
        <dsp:cNvPr id="0" name=""/>
        <dsp:cNvSpPr/>
      </dsp:nvSpPr>
      <dsp:spPr>
        <a:xfrm>
          <a:off x="2463214" y="2446067"/>
          <a:ext cx="491681" cy="801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3151569" y="2446067"/>
          <a:ext cx="6686871" cy="8019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1569" y="2446067"/>
        <a:ext cx="6686871" cy="801900"/>
      </dsp:txXfrm>
    </dsp:sp>
    <dsp:sp modelId="{EFAACCF6-3A6A-4536-89B0-F0A7C44F6BE1}">
      <dsp:nvSpPr>
        <dsp:cNvPr id="0" name=""/>
        <dsp:cNvSpPr/>
      </dsp:nvSpPr>
      <dsp:spPr>
        <a:xfrm>
          <a:off x="4806" y="3312767"/>
          <a:ext cx="2458408" cy="1046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задуживања и  продаје финансијске имовине</a:t>
          </a:r>
          <a:endParaRPr lang="en-US" sz="1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" y="3312767"/>
        <a:ext cx="2458408" cy="1046925"/>
      </dsp:txXfrm>
    </dsp:sp>
    <dsp:sp modelId="{6497CA82-45EE-4BD1-AEB4-CC3961FBFB74}">
      <dsp:nvSpPr>
        <dsp:cNvPr id="0" name=""/>
        <dsp:cNvSpPr/>
      </dsp:nvSpPr>
      <dsp:spPr>
        <a:xfrm>
          <a:off x="2463214" y="3312767"/>
          <a:ext cx="491681" cy="10469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3151569" y="3312767"/>
          <a:ext cx="6686871" cy="104692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r>
            <a:rPr lang="sr-Latn-RS" sz="1400" b="0" i="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1569" y="3312767"/>
        <a:ext cx="6686871" cy="1046925"/>
      </dsp:txXfrm>
    </dsp:sp>
    <dsp:sp modelId="{939B76D1-BB33-4E50-9ECD-839FB5787B95}">
      <dsp:nvSpPr>
        <dsp:cNvPr id="0" name=""/>
        <dsp:cNvSpPr/>
      </dsp:nvSpPr>
      <dsp:spPr>
        <a:xfrm>
          <a:off x="4806" y="4424492"/>
          <a:ext cx="2458408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endParaRPr lang="en-US" sz="1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" y="4424492"/>
        <a:ext cx="2458408" cy="568012"/>
      </dsp:txXfrm>
    </dsp:sp>
    <dsp:sp modelId="{7845F59F-6101-48DE-ABCC-EC5351843F5B}">
      <dsp:nvSpPr>
        <dsp:cNvPr id="0" name=""/>
        <dsp:cNvSpPr/>
      </dsp:nvSpPr>
      <dsp:spPr>
        <a:xfrm>
          <a:off x="2463214" y="4424492"/>
          <a:ext cx="491681" cy="56801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3151569" y="4424492"/>
          <a:ext cx="6686871" cy="56801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tx1"/>
              </a:solidFill>
            </a:rPr>
            <a:t> </a:t>
          </a:r>
          <a:r>
            <a:rPr lang="sr-Cyrl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Представљају вишак прихода буџета града који нису потрошени у претходној  буџетској години</a:t>
          </a:r>
          <a:r>
            <a:rPr lang="sr-Latn-RS" alt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1569" y="4424492"/>
        <a:ext cx="6686871" cy="568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3476290" y="1041698"/>
          <a:ext cx="3065619" cy="2986180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dirty="0">
              <a:solidFill>
                <a:schemeClr val="tx2"/>
              </a:solidFill>
            </a:rPr>
            <a:t>Укупни буџетски приходи и примања  4.680.233.000 динара</a:t>
          </a:r>
          <a:endParaRPr lang="en-US" sz="2400" kern="1200" dirty="0">
            <a:solidFill>
              <a:schemeClr val="tx2"/>
            </a:solidFill>
          </a:endParaRPr>
        </a:p>
      </dsp:txBody>
      <dsp:txXfrm>
        <a:off x="3925240" y="1479014"/>
        <a:ext cx="2167719" cy="2111548"/>
      </dsp:txXfrm>
    </dsp:sp>
    <dsp:sp modelId="{63432802-399F-407F-AC10-7219543A0326}">
      <dsp:nvSpPr>
        <dsp:cNvPr id="0" name=""/>
        <dsp:cNvSpPr/>
      </dsp:nvSpPr>
      <dsp:spPr>
        <a:xfrm>
          <a:off x="4227903" y="501"/>
          <a:ext cx="1562392" cy="140601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Приходи од  пореза  3.300.827.000 динара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6710" y="206407"/>
        <a:ext cx="1104778" cy="994203"/>
      </dsp:txXfrm>
    </dsp:sp>
    <dsp:sp modelId="{449BFEB2-6844-4A2C-8DC2-780280CBA079}">
      <dsp:nvSpPr>
        <dsp:cNvPr id="0" name=""/>
        <dsp:cNvSpPr/>
      </dsp:nvSpPr>
      <dsp:spPr>
        <a:xfrm>
          <a:off x="5976364" y="833354"/>
          <a:ext cx="1406015" cy="140601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424.341.000 динара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2270" y="1039260"/>
        <a:ext cx="994203" cy="994203"/>
      </dsp:txXfrm>
    </dsp:sp>
    <dsp:sp modelId="{9DDE88A7-5745-4E4F-A7A8-F71A4DA0D5F2}">
      <dsp:nvSpPr>
        <dsp:cNvPr id="0" name=""/>
        <dsp:cNvSpPr/>
      </dsp:nvSpPr>
      <dsp:spPr>
        <a:xfrm>
          <a:off x="6072933" y="2708410"/>
          <a:ext cx="1406015" cy="140601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 приходи 482.037.000 динара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8839" y="2914316"/>
        <a:ext cx="994203" cy="994203"/>
      </dsp:txXfrm>
    </dsp:sp>
    <dsp:sp modelId="{72DE4213-15E1-4436-8045-C055E8A54EDE}">
      <dsp:nvSpPr>
        <dsp:cNvPr id="0" name=""/>
        <dsp:cNvSpPr/>
      </dsp:nvSpPr>
      <dsp:spPr>
        <a:xfrm>
          <a:off x="4448549" y="3663561"/>
          <a:ext cx="1406015" cy="140601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  40.900.000 динара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4455" y="3869467"/>
        <a:ext cx="994203" cy="994203"/>
      </dsp:txXfrm>
    </dsp:sp>
    <dsp:sp modelId="{91CFC9CD-FF79-40EF-A271-A8DBB0423AC2}">
      <dsp:nvSpPr>
        <dsp:cNvPr id="0" name=""/>
        <dsp:cNvSpPr/>
      </dsp:nvSpPr>
      <dsp:spPr>
        <a:xfrm>
          <a:off x="2546127" y="2824418"/>
          <a:ext cx="1599637" cy="1451781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Меморандумске ставке 1.000.000 динара</a:t>
          </a:r>
          <a:endParaRPr lang="en-US" sz="12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0388" y="3037026"/>
        <a:ext cx="1131115" cy="1026565"/>
      </dsp:txXfrm>
    </dsp:sp>
    <dsp:sp modelId="{FC69A2CE-A671-47B5-8CD8-544465E52E9C}">
      <dsp:nvSpPr>
        <dsp:cNvPr id="0" name=""/>
        <dsp:cNvSpPr/>
      </dsp:nvSpPr>
      <dsp:spPr>
        <a:xfrm>
          <a:off x="2573497" y="1041695"/>
          <a:ext cx="1406015" cy="140601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r>
            <a:rPr lang="sr-Latn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431.128.000 динара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9403" y="1247601"/>
        <a:ext cx="994203" cy="994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43428"/>
          <a:ext cx="2371088" cy="62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Расходи за запослене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43428"/>
        <a:ext cx="2371088" cy="623081"/>
      </dsp:txXfrm>
    </dsp:sp>
    <dsp:sp modelId="{02385D1D-92EB-445D-B736-940004751C79}">
      <dsp:nvSpPr>
        <dsp:cNvPr id="0" name=""/>
        <dsp:cNvSpPr/>
      </dsp:nvSpPr>
      <dsp:spPr>
        <a:xfrm>
          <a:off x="2371088" y="43428"/>
          <a:ext cx="474217" cy="62308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3034992" y="43428"/>
          <a:ext cx="6449359" cy="62308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Расходи за запослене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представљају све трошкове за запослене, како у управи тако и код буџетских корисника.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992" y="43428"/>
        <a:ext cx="6449359" cy="623081"/>
      </dsp:txXfrm>
    </dsp:sp>
    <dsp:sp modelId="{F40D94EA-52E0-4740-A924-EAF350BDF213}">
      <dsp:nvSpPr>
        <dsp:cNvPr id="0" name=""/>
        <dsp:cNvSpPr/>
      </dsp:nvSpPr>
      <dsp:spPr>
        <a:xfrm>
          <a:off x="0" y="754748"/>
          <a:ext cx="2371088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Коришћење роба и услуга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754748"/>
        <a:ext cx="2371088" cy="634837"/>
      </dsp:txXfrm>
    </dsp:sp>
    <dsp:sp modelId="{0E930D30-96BC-4D43-B65A-EE88C46DBE48}">
      <dsp:nvSpPr>
        <dsp:cNvPr id="0" name=""/>
        <dsp:cNvSpPr/>
      </dsp:nvSpPr>
      <dsp:spPr>
        <a:xfrm>
          <a:off x="2371088" y="734910"/>
          <a:ext cx="474217" cy="674514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3034992" y="734910"/>
          <a:ext cx="6449359" cy="674514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Коришћење роба и услуга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992" y="734910"/>
        <a:ext cx="6449359" cy="674514"/>
      </dsp:txXfrm>
    </dsp:sp>
    <dsp:sp modelId="{CCB8139E-CA19-491D-9FCD-6BF28923C725}">
      <dsp:nvSpPr>
        <dsp:cNvPr id="0" name=""/>
        <dsp:cNvSpPr/>
      </dsp:nvSpPr>
      <dsp:spPr>
        <a:xfrm>
          <a:off x="0" y="1497296"/>
          <a:ext cx="2371088" cy="62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Дотације и трансфери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1497296"/>
        <a:ext cx="2371088" cy="623081"/>
      </dsp:txXfrm>
    </dsp:sp>
    <dsp:sp modelId="{14D1633C-A097-4A5A-8269-B04E98857E56}">
      <dsp:nvSpPr>
        <dsp:cNvPr id="0" name=""/>
        <dsp:cNvSpPr/>
      </dsp:nvSpPr>
      <dsp:spPr>
        <a:xfrm>
          <a:off x="2371088" y="1477825"/>
          <a:ext cx="474217" cy="662023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3034992" y="1477825"/>
          <a:ext cx="6449359" cy="66202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Дотације и трансфери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 трошкови које локална самоуправа </a:t>
          </a:r>
          <a:r>
            <a:rPr lang="ru-RU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као што су школе, центар за социјални рад, дом здравља.</a:t>
          </a:r>
          <a:r>
            <a:rPr 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3034992" y="1477825"/>
        <a:ext cx="6449359" cy="662023"/>
      </dsp:txXfrm>
    </dsp:sp>
    <dsp:sp modelId="{9312B733-3AEB-49F6-8245-08553BA2949B}">
      <dsp:nvSpPr>
        <dsp:cNvPr id="0" name=""/>
        <dsp:cNvSpPr/>
      </dsp:nvSpPr>
      <dsp:spPr>
        <a:xfrm>
          <a:off x="0" y="2261151"/>
          <a:ext cx="2371088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Остали расходи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2261151"/>
        <a:ext cx="2371088" cy="376200"/>
      </dsp:txXfrm>
    </dsp:sp>
    <dsp:sp modelId="{435AB433-2559-485A-A03D-C32F36288071}">
      <dsp:nvSpPr>
        <dsp:cNvPr id="0" name=""/>
        <dsp:cNvSpPr/>
      </dsp:nvSpPr>
      <dsp:spPr>
        <a:xfrm>
          <a:off x="2371088" y="2208248"/>
          <a:ext cx="474217" cy="48200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3034992" y="2208248"/>
          <a:ext cx="6449359" cy="48200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Остали расходи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обухватају дотације невладиним организацијама, порезе, таксе, новчане казне.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992" y="2208248"/>
        <a:ext cx="6449359" cy="482006"/>
      </dsp:txXfrm>
    </dsp:sp>
    <dsp:sp modelId="{EFAACCF6-3A6A-4536-89B0-F0A7C44F6BE1}">
      <dsp:nvSpPr>
        <dsp:cNvPr id="0" name=""/>
        <dsp:cNvSpPr/>
      </dsp:nvSpPr>
      <dsp:spPr>
        <a:xfrm>
          <a:off x="0" y="2811558"/>
          <a:ext cx="2373406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Субвенције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2811558"/>
        <a:ext cx="2373406" cy="376200"/>
      </dsp:txXfrm>
    </dsp:sp>
    <dsp:sp modelId="{6497CA82-45EE-4BD1-AEB4-CC3961FBFB74}">
      <dsp:nvSpPr>
        <dsp:cNvPr id="0" name=""/>
        <dsp:cNvSpPr/>
      </dsp:nvSpPr>
      <dsp:spPr>
        <a:xfrm>
          <a:off x="2373405" y="2758655"/>
          <a:ext cx="474681" cy="48200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3037959" y="2758655"/>
          <a:ext cx="6455664" cy="48200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Субвенције</a:t>
          </a:r>
          <a:r>
            <a:rPr lang="ru-RU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сe одобравају за законом прописане намене (нпр. функционисање међумесног превоза и/или  пољопривредним произвођачима).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7959" y="2758655"/>
        <a:ext cx="6455664" cy="482006"/>
      </dsp:txXfrm>
    </dsp:sp>
    <dsp:sp modelId="{939B76D1-BB33-4E50-9ECD-839FB5787B95}">
      <dsp:nvSpPr>
        <dsp:cNvPr id="0" name=""/>
        <dsp:cNvSpPr/>
      </dsp:nvSpPr>
      <dsp:spPr>
        <a:xfrm>
          <a:off x="0" y="3309061"/>
          <a:ext cx="2371088" cy="62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Социјална заштита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3309061"/>
        <a:ext cx="2371088" cy="623081"/>
      </dsp:txXfrm>
    </dsp:sp>
    <dsp:sp modelId="{7845F59F-6101-48DE-ABCC-EC5351843F5B}">
      <dsp:nvSpPr>
        <dsp:cNvPr id="0" name=""/>
        <dsp:cNvSpPr/>
      </dsp:nvSpPr>
      <dsp:spPr>
        <a:xfrm>
          <a:off x="2371088" y="3309061"/>
          <a:ext cx="474217" cy="62308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3034992" y="3309061"/>
          <a:ext cx="6449359" cy="62308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Социјална заштита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обухвата све трошкове исплате социјалне помоћи за различите категорије грађана.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992" y="3309061"/>
        <a:ext cx="6449359" cy="623081"/>
      </dsp:txXfrm>
    </dsp:sp>
    <dsp:sp modelId="{B471A916-B6F4-4017-A447-E2C98CEE19B9}">
      <dsp:nvSpPr>
        <dsp:cNvPr id="0" name=""/>
        <dsp:cNvSpPr/>
      </dsp:nvSpPr>
      <dsp:spPr>
        <a:xfrm>
          <a:off x="0" y="4053445"/>
          <a:ext cx="2371088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Буџетска резерва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4053445"/>
        <a:ext cx="2371088" cy="376200"/>
      </dsp:txXfrm>
    </dsp:sp>
    <dsp:sp modelId="{7F976215-9D17-4223-A92A-D3302071B429}">
      <dsp:nvSpPr>
        <dsp:cNvPr id="0" name=""/>
        <dsp:cNvSpPr/>
      </dsp:nvSpPr>
      <dsp:spPr>
        <a:xfrm>
          <a:off x="2371088" y="4000542"/>
          <a:ext cx="474217" cy="48200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3034992" y="4000542"/>
          <a:ext cx="6449359" cy="482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Буџетска резерва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992" y="4000542"/>
        <a:ext cx="6449359" cy="482006"/>
      </dsp:txXfrm>
    </dsp:sp>
    <dsp:sp modelId="{320B77C6-F8A0-4CEB-8B55-79E4A1BAF9E9}">
      <dsp:nvSpPr>
        <dsp:cNvPr id="0" name=""/>
        <dsp:cNvSpPr/>
      </dsp:nvSpPr>
      <dsp:spPr>
        <a:xfrm>
          <a:off x="0" y="4550948"/>
          <a:ext cx="2371088" cy="62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900" b="1" kern="1200" dirty="0">
              <a:solidFill>
                <a:schemeClr val="tx2"/>
              </a:solidFill>
            </a:rPr>
            <a:t>Капитални издаци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0" y="4550948"/>
        <a:ext cx="2371088" cy="623081"/>
      </dsp:txXfrm>
    </dsp:sp>
    <dsp:sp modelId="{803A06C6-F698-48F4-A91D-0B2B17EECBA4}">
      <dsp:nvSpPr>
        <dsp:cNvPr id="0" name=""/>
        <dsp:cNvSpPr/>
      </dsp:nvSpPr>
      <dsp:spPr>
        <a:xfrm>
          <a:off x="2371088" y="4550948"/>
          <a:ext cx="474217" cy="62308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3034992" y="4550948"/>
          <a:ext cx="6449359" cy="62308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Капитални издаци </a:t>
          </a:r>
          <a:r>
            <a:rPr lang="sr-Cyrl-R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992" y="4550948"/>
        <a:ext cx="6449359" cy="623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3487558" y="515289"/>
          <a:ext cx="3992473" cy="3992473"/>
        </a:xfrm>
        <a:prstGeom prst="blockArc">
          <a:avLst>
            <a:gd name="adj1" fmla="val 13069771"/>
            <a:gd name="adj2" fmla="val 15892869"/>
            <a:gd name="adj3" fmla="val 3436"/>
          </a:avLst>
        </a:prstGeom>
        <a:solidFill>
          <a:schemeClr val="accent3">
            <a:hueOff val="1673531"/>
            <a:satOff val="-83253"/>
            <a:lumOff val="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3302428" y="695320"/>
          <a:ext cx="3992473" cy="3992473"/>
        </a:xfrm>
        <a:prstGeom prst="blockArc">
          <a:avLst>
            <a:gd name="adj1" fmla="val 11148650"/>
            <a:gd name="adj2" fmla="val 13556078"/>
            <a:gd name="adj3" fmla="val 3436"/>
          </a:avLst>
        </a:prstGeom>
        <a:solidFill>
          <a:schemeClr val="accent3">
            <a:hueOff val="1434455"/>
            <a:satOff val="-71360"/>
            <a:lumOff val="53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3312510" y="496684"/>
          <a:ext cx="3992473" cy="3992473"/>
        </a:xfrm>
        <a:prstGeom prst="blockArc">
          <a:avLst>
            <a:gd name="adj1" fmla="val 8100000"/>
            <a:gd name="adj2" fmla="val 10800000"/>
            <a:gd name="adj3" fmla="val 3436"/>
          </a:avLst>
        </a:prstGeom>
        <a:solidFill>
          <a:schemeClr val="accent3">
            <a:hueOff val="1195379"/>
            <a:satOff val="-59466"/>
            <a:lumOff val="44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3290527" y="475044"/>
          <a:ext cx="3992473" cy="3992473"/>
        </a:xfrm>
        <a:prstGeom prst="blockArc">
          <a:avLst>
            <a:gd name="adj1" fmla="val 5309683"/>
            <a:gd name="adj2" fmla="val 8045950"/>
            <a:gd name="adj3" fmla="val 3436"/>
          </a:avLst>
        </a:prstGeom>
        <a:solidFill>
          <a:schemeClr val="accent3">
            <a:hueOff val="956304"/>
            <a:satOff val="-47573"/>
            <a:lumOff val="35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3335179" y="474379"/>
          <a:ext cx="3992473" cy="3992473"/>
        </a:xfrm>
        <a:prstGeom prst="blockArc">
          <a:avLst>
            <a:gd name="adj1" fmla="val 2755725"/>
            <a:gd name="adj2" fmla="val 5387933"/>
            <a:gd name="adj3" fmla="val 3436"/>
          </a:avLst>
        </a:prstGeom>
        <a:solidFill>
          <a:schemeClr val="accent3">
            <a:hueOff val="717228"/>
            <a:satOff val="-35680"/>
            <a:lumOff val="26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3312510" y="496684"/>
          <a:ext cx="3992473" cy="3992473"/>
        </a:xfrm>
        <a:prstGeom prst="blockArc">
          <a:avLst>
            <a:gd name="adj1" fmla="val 0"/>
            <a:gd name="adj2" fmla="val 2700000"/>
            <a:gd name="adj3" fmla="val 3436"/>
          </a:avLst>
        </a:prstGeom>
        <a:solidFill>
          <a:schemeClr val="accent3">
            <a:hueOff val="478152"/>
            <a:satOff val="-23787"/>
            <a:lumOff val="17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3312510" y="496684"/>
          <a:ext cx="3992473" cy="3992473"/>
        </a:xfrm>
        <a:prstGeom prst="blockArc">
          <a:avLst>
            <a:gd name="adj1" fmla="val 18900000"/>
            <a:gd name="adj2" fmla="val 0"/>
            <a:gd name="adj3" fmla="val 3436"/>
          </a:avLst>
        </a:prstGeom>
        <a:solidFill>
          <a:schemeClr val="accent3">
            <a:hueOff val="239076"/>
            <a:satOff val="-11893"/>
            <a:lumOff val="8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049211" y="496684"/>
          <a:ext cx="6519070" cy="3992473"/>
        </a:xfrm>
        <a:prstGeom prst="blockArc">
          <a:avLst>
            <a:gd name="adj1" fmla="val 16200000"/>
            <a:gd name="adj2" fmla="val 18900000"/>
            <a:gd name="adj3" fmla="val 34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4412399" y="1574369"/>
          <a:ext cx="1792694" cy="18371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Укупни расходи и издаци 4.680.233.000</a:t>
          </a:r>
          <a:endParaRPr lang="en-US" sz="16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4933" y="1843406"/>
        <a:ext cx="1267626" cy="1299028"/>
      </dsp:txXfrm>
    </dsp:sp>
    <dsp:sp modelId="{73F305AC-CFDC-45B1-8AB8-6FABD1C99179}">
      <dsp:nvSpPr>
        <dsp:cNvPr id="0" name=""/>
        <dsp:cNvSpPr/>
      </dsp:nvSpPr>
      <dsp:spPr>
        <a:xfrm>
          <a:off x="4636490" y="-140256"/>
          <a:ext cx="1344513" cy="13424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Коришћење роба и услуга </a:t>
          </a: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1.513.410.274 </a:t>
          </a:r>
          <a:r>
            <a:rPr lang="ru-RU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3389" y="56345"/>
        <a:ext cx="950715" cy="949272"/>
      </dsp:txXfrm>
    </dsp:sp>
    <dsp:sp modelId="{A14630AA-C1BD-4A7E-B665-0A7C9B6C19C9}">
      <dsp:nvSpPr>
        <dsp:cNvPr id="0" name=""/>
        <dsp:cNvSpPr/>
      </dsp:nvSpPr>
      <dsp:spPr>
        <a:xfrm>
          <a:off x="6067509" y="486541"/>
          <a:ext cx="1257077" cy="1238157"/>
        </a:xfrm>
        <a:prstGeom prst="ellipse">
          <a:avLst/>
        </a:prstGeom>
        <a:solidFill>
          <a:schemeClr val="accent3">
            <a:hueOff val="239076"/>
            <a:satOff val="-11893"/>
            <a:lumOff val="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Дотације и трансфери 474.461.920 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51604" y="667865"/>
        <a:ext cx="888887" cy="875509"/>
      </dsp:txXfrm>
    </dsp:sp>
    <dsp:sp modelId="{E43F7264-94BE-4E7E-8A98-A0D70BB3AF06}">
      <dsp:nvSpPr>
        <dsp:cNvPr id="0" name=""/>
        <dsp:cNvSpPr/>
      </dsp:nvSpPr>
      <dsp:spPr>
        <a:xfrm>
          <a:off x="6694307" y="1925091"/>
          <a:ext cx="1152759" cy="1135659"/>
        </a:xfrm>
        <a:prstGeom prst="ellipse">
          <a:avLst/>
        </a:prstGeom>
        <a:solidFill>
          <a:schemeClr val="accent3">
            <a:hueOff val="478152"/>
            <a:satOff val="-23787"/>
            <a:lumOff val="1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Расходи за запослене  969.953.000 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3125" y="2091404"/>
        <a:ext cx="815123" cy="803033"/>
      </dsp:txXfrm>
    </dsp:sp>
    <dsp:sp modelId="{115526CD-270E-4C52-A164-15F2B6F9FE39}">
      <dsp:nvSpPr>
        <dsp:cNvPr id="0" name=""/>
        <dsp:cNvSpPr/>
      </dsp:nvSpPr>
      <dsp:spPr>
        <a:xfrm>
          <a:off x="6121616" y="3326168"/>
          <a:ext cx="1148863" cy="1108108"/>
        </a:xfrm>
        <a:prstGeom prst="ellipse">
          <a:avLst/>
        </a:prstGeom>
        <a:solidFill>
          <a:schemeClr val="accent3">
            <a:hueOff val="717228"/>
            <a:satOff val="-35680"/>
            <a:lumOff val="26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Социјална помоћ 111.587.000 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9863" y="3488447"/>
        <a:ext cx="812369" cy="783550"/>
      </dsp:txXfrm>
    </dsp:sp>
    <dsp:sp modelId="{5101AD7C-EA94-402A-A388-0FD916639D60}">
      <dsp:nvSpPr>
        <dsp:cNvPr id="0" name=""/>
        <dsp:cNvSpPr/>
      </dsp:nvSpPr>
      <dsp:spPr>
        <a:xfrm>
          <a:off x="4779161" y="3865868"/>
          <a:ext cx="1118282" cy="1133353"/>
        </a:xfrm>
        <a:prstGeom prst="ellipse">
          <a:avLst/>
        </a:prstGeom>
        <a:solidFill>
          <a:schemeClr val="accent3">
            <a:hueOff val="956304"/>
            <a:satOff val="-47573"/>
            <a:lumOff val="3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Субвенције 377.300.000 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2930" y="4031844"/>
        <a:ext cx="790744" cy="801401"/>
      </dsp:txXfrm>
    </dsp:sp>
    <dsp:sp modelId="{D19ADD6D-9F0A-4766-B637-BB2D5495A9BB}">
      <dsp:nvSpPr>
        <dsp:cNvPr id="0" name=""/>
        <dsp:cNvSpPr/>
      </dsp:nvSpPr>
      <dsp:spPr>
        <a:xfrm>
          <a:off x="3379532" y="3326168"/>
          <a:ext cx="1083824" cy="1108108"/>
        </a:xfrm>
        <a:prstGeom prst="ellipse">
          <a:avLst/>
        </a:prstGeom>
        <a:solidFill>
          <a:schemeClr val="accent3">
            <a:hueOff val="1195379"/>
            <a:satOff val="-59466"/>
            <a:lumOff val="44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Остали расходи 224.486.000 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8254" y="3488447"/>
        <a:ext cx="766380" cy="783550"/>
      </dsp:txXfrm>
    </dsp:sp>
    <dsp:sp modelId="{4F05B281-B6DB-45BB-A427-1BF92AADC139}">
      <dsp:nvSpPr>
        <dsp:cNvPr id="0" name=""/>
        <dsp:cNvSpPr/>
      </dsp:nvSpPr>
      <dsp:spPr>
        <a:xfrm>
          <a:off x="2811600" y="1895149"/>
          <a:ext cx="1070411" cy="1195544"/>
        </a:xfrm>
        <a:prstGeom prst="ellipse">
          <a:avLst/>
        </a:prstGeom>
        <a:solidFill>
          <a:schemeClr val="accent3">
            <a:hueOff val="1434455"/>
            <a:satOff val="-71360"/>
            <a:lumOff val="53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Буџетска резерва 20.000.000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8358" y="2070232"/>
        <a:ext cx="756895" cy="845378"/>
      </dsp:txXfrm>
    </dsp:sp>
    <dsp:sp modelId="{2D6C03BD-4023-431E-84F6-C080A9961C8A}">
      <dsp:nvSpPr>
        <dsp:cNvPr id="0" name=""/>
        <dsp:cNvSpPr/>
      </dsp:nvSpPr>
      <dsp:spPr>
        <a:xfrm>
          <a:off x="3292897" y="656087"/>
          <a:ext cx="1282561" cy="1251447"/>
        </a:xfrm>
        <a:prstGeom prst="ellipse">
          <a:avLst/>
        </a:prstGeom>
        <a:solidFill>
          <a:schemeClr val="accent3">
            <a:hueOff val="1673531"/>
            <a:satOff val="-83253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Капитални издаци 989.034.806 динара</a:t>
          </a:r>
          <a:endParaRPr lang="en-US" sz="11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0724" y="839357"/>
        <a:ext cx="906907" cy="884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openclipart.org/detail/171507/money-pot-by-gnokii-171507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023671"/>
            <a:ext cx="6416041" cy="193373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Cyrl-R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ЈЕДИНИЦА ЛОКАЛНЕ САМОУПРАВЕ</a:t>
            </a:r>
            <a:br>
              <a:rPr lang="sr-Cyrl-R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-пример града Ваљева-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1999"/>
            <a:ext cx="6416041" cy="199622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 Матић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Ваљево, фебруар 2023.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2" r="29682"/>
          <a:stretch>
            <a:fillRect/>
          </a:stretch>
        </p:blipFill>
        <p:spPr/>
      </p:pic>
      <p:sp>
        <p:nvSpPr>
          <p:cNvPr id="5" name="Title 1"/>
          <p:cNvSpPr txBox="1">
            <a:spLocks/>
          </p:cNvSpPr>
          <p:nvPr/>
        </p:nvSpPr>
        <p:spPr>
          <a:xfrm>
            <a:off x="-156882" y="235772"/>
            <a:ext cx="6416041" cy="63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sr-Cyrl-R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ЈАВНИ БУЏЕТ-МОЈА СТВАР!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255134"/>
            <a:ext cx="11632367" cy="974059"/>
          </a:xfrm>
        </p:spPr>
        <p:txBody>
          <a:bodyPr>
            <a:normAutofit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РАСХОДА И ИЗДАТАКА БУЏЕТА ГРАДА ВАЉЕВА ЗА 2023. ГОДИНУ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511883"/>
              </p:ext>
            </p:extLst>
          </p:nvPr>
        </p:nvGraphicFramePr>
        <p:xfrm>
          <a:off x="658906" y="1734671"/>
          <a:ext cx="10658668" cy="4881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36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28" y="255134"/>
            <a:ext cx="10942820" cy="1036850"/>
          </a:xfrm>
        </p:spPr>
        <p:txBody>
          <a:bodyPr>
            <a:normAutofit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РАСХОДА И ИЗДАТАКА БУЏЕТА ГРАДА ВАЉЕВА ЗА 2023. ГОДИНУ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833071"/>
              </p:ext>
            </p:extLst>
          </p:nvPr>
        </p:nvGraphicFramePr>
        <p:xfrm>
          <a:off x="2368445" y="1719262"/>
          <a:ext cx="7270229" cy="4711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22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1" y="363070"/>
            <a:ext cx="11362765" cy="605118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УЧЕСНИЦИ ЛОКАЛНОГ БУЏЕТСКОГ ПРОЦЕСА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143" y="1852612"/>
            <a:ext cx="65627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1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65" y="268581"/>
            <a:ext cx="9601200" cy="874419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 БУЏЕТА ЛОКАЛНЕ ВЛАСТИ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06848"/>
              </p:ext>
            </p:extLst>
          </p:nvPr>
        </p:nvGraphicFramePr>
        <p:xfrm>
          <a:off x="1089212" y="1721226"/>
          <a:ext cx="9879104" cy="488128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44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9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Нови</a:t>
                      </a:r>
                      <a:r>
                        <a:rPr lang="sr-Cyrl-RS" sz="1600" baseline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рок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Надлежни орган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август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август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Достава упутства за припрему буџета локалне власти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Локални орган управе надлежан за финансије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септембар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септембар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ДБК достављају предлог финансијског плана локалном органу управе надлежном за финансије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Корисници  буџета локалне власти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октобар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новембар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Достава нацрта одлуке о буџету надлежном извршном органу локалне власти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Локални орган управе надлежан за финансије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новембар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новембар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Достава предлога одлуке о буџету скупштини локалне власти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Надлежни извршни орган – Градско веће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децембар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децембар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Доношење одлуке о буџету локалне власти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Скупштина ЈЛС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децембар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децембар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Достављање одлуке о буџету локалне власти министру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Локални орган управе надлежан за финансије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2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3" y="255134"/>
            <a:ext cx="11736637" cy="749207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БУЏЕТСКИ КАЛЕНДАР – ПРАКСА ГРАДА ВАЉЕВА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055658"/>
              </p:ext>
            </p:extLst>
          </p:nvPr>
        </p:nvGraphicFramePr>
        <p:xfrm>
          <a:off x="2323476" y="1573967"/>
          <a:ext cx="7719933" cy="517160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779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0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Р.Б.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Прописан датум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Датум достављања или усвајања докумената или организовања активности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Нацрт Одлуке о буџету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15.10.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новембар 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новембар 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новембар 2022. (04.11.2022.)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Упознавање јавности - објављен позив за јавну расправу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15.10.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02.12.2021.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04.11.2022.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Јавна расправа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01.11.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01-15.12.2020.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03-17.12.2021.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04-18.11.2022.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Упознавање јавности о спроведеној јавној расправи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Да, сајт града, локални медији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Да, сајт града, локални медији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Да, локални медији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4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Извештај о одржаној јавној расправи са добијеним предлозима сугестијама и образложењима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18.12.2020.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18.12.2021.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 Одлуке о буџету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01.11.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23.11.2022.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Усвајање Одлуке о буџету на седници Скупштине града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20.12.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28.12.2020.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28.12.2021.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30.11.2022.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20" y="255134"/>
            <a:ext cx="10643016" cy="1036850"/>
          </a:xfrm>
        </p:spPr>
        <p:txBody>
          <a:bodyPr/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 У ПРОЦЕСУ ПРИПРЕМЕ ОДЛУКЕ О БУЏЕТУ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32550"/>
            <a:ext cx="12037102" cy="28181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Грађани нису </a:t>
            </a: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довољној мери информисани, нису адекватно и правовремено консултовани, те из тог разлога не могу ни дати свој пун допринос у процесу доношења Одлуке о буџету, односно у процесу одлучивања о питањима која су битна (приоритетна) за заједницу.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доношења ребаланса буџета одвија се без одржавања јавних расправа и без партиципације грађана, што указује на низак ниво транспарентности овог процеса.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Неразвијен механизам за организовање и спровођење јавне расправе за последицу има то да је непосредан утицај грађана на квалитет живота у заједници на веома ниском нивоу.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NVO: NETRANSPARENTNOST DRŽAVNIH ORGANA NARUŠAVA UGLED SRBI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56" y="1711715"/>
            <a:ext cx="5501390" cy="190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52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208" y="404735"/>
            <a:ext cx="8498541" cy="602436"/>
          </a:xfrm>
        </p:spPr>
        <p:txBody>
          <a:bodyPr>
            <a:normAutofit/>
          </a:bodyPr>
          <a:lstStyle/>
          <a:p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ПАРТИЦИПАТИВНО БУЏЕТИРАЊЕ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0" y="1621702"/>
            <a:ext cx="11797259" cy="525405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Одлука о спровођењу акције укључивања грађана у буџетски процес и припрема грађанског буџета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партиципативно буџетирање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Дефинисање критеријума за рангирање предложених пројеката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и реализација анкете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 прикупљања предлога од грађана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Разматрање резултате анкете и приоритизација прикупљених предлога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Припрема</a:t>
            </a:r>
            <a:r>
              <a:rPr lang="sr-Latn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грађанског водича кроз Нацрт Одлуке о </a:t>
            </a:r>
            <a:r>
              <a:rPr lang="sr-Cyrl-RS" sz="25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буџету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</a:t>
            </a: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реализација јавне расправе о буџету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 са јавне расправе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Грађански водич кроз буџет</a:t>
            </a:r>
            <a:endParaRPr lang="en-US" sz="2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1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459" y="308922"/>
            <a:ext cx="9601200" cy="82415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ПРОГРАМСКИ БУЏЕТ</a:t>
            </a:r>
            <a:b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појам и карактеристике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3" y="1828799"/>
            <a:ext cx="11722308" cy="48118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2015. године уведен у буџетски систем Републике Србије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Зашто програмски буџет?</a:t>
            </a:r>
          </a:p>
          <a:p>
            <a:pPr marL="569913" indent="-273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Већа транспарентност и разумљивост потрошње;</a:t>
            </a:r>
          </a:p>
          <a:p>
            <a:pPr marL="569913" indent="-273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 приоритизација потрошње;</a:t>
            </a:r>
          </a:p>
          <a:p>
            <a:pPr marL="569913" indent="-273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Већи учинак потрошње.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Програмско буџетирање се бави питањима:</a:t>
            </a:r>
          </a:p>
          <a:p>
            <a:pPr marL="2841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Који циљ се покушава остварити?</a:t>
            </a:r>
          </a:p>
          <a:p>
            <a:pPr marL="2841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 ће тај циљ бити остварен?</a:t>
            </a:r>
          </a:p>
          <a:p>
            <a:pPr marL="2841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Колико средстава ће бити потрошено да би се циљ остварио?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програмског буџетирања јесте помоћ ЈЛС да своја ограничена фин. средства расподели на оне области јавних услуга које ће донети највише користи грађанима!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141" y="188810"/>
            <a:ext cx="9601200" cy="797728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ПРОГРАМСКА СТРУКТУРА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09340" y="2084622"/>
            <a:ext cx="5477484" cy="3870323"/>
            <a:chOff x="2209800" y="1828800"/>
            <a:chExt cx="4751686" cy="3870034"/>
          </a:xfrm>
        </p:grpSpPr>
        <p:sp>
          <p:nvSpPr>
            <p:cNvPr id="5" name="Straight Connector 4"/>
            <p:cNvSpPr/>
            <p:nvPr/>
          </p:nvSpPr>
          <p:spPr>
            <a:xfrm>
              <a:off x="3208400" y="2554233"/>
              <a:ext cx="549309" cy="11508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3208400" y="2509786"/>
              <a:ext cx="549309" cy="5032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03174"/>
                  </a:lnTo>
                  <a:lnTo>
                    <a:pt x="548876" y="50317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209800" y="1828800"/>
              <a:ext cx="4751685" cy="680986"/>
              <a:chOff x="1998037" y="2143821"/>
              <a:chExt cx="3388660" cy="68098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998037" y="2143821"/>
                <a:ext cx="3388660" cy="68098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98037" y="2143821"/>
                <a:ext cx="3388660" cy="68098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x-none" sz="2400" b="1" dirty="0">
                    <a:solidFill>
                      <a:prstClr val="black"/>
                    </a:solidFill>
                  </a:rPr>
                  <a:t>Програм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:r>
                  <a:rPr lang="sr-Latn-RS" sz="2400" b="1" dirty="0">
                    <a:solidFill>
                      <a:prstClr val="black"/>
                    </a:solidFill>
                  </a:rPr>
                  <a:t>6.  </a:t>
                </a:r>
                <a:r>
                  <a:rPr lang="sr-Cyrl-RS" sz="2400" b="1" dirty="0">
                    <a:solidFill>
                      <a:prstClr val="black"/>
                    </a:solidFill>
                  </a:rPr>
                  <a:t>Заштита животне средине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745008" y="2782814"/>
              <a:ext cx="3205362" cy="488915"/>
              <a:chOff x="2885342" y="3153641"/>
              <a:chExt cx="1971769" cy="34864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885342" y="3153641"/>
                <a:ext cx="1971769" cy="34864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885342" y="3153642"/>
                <a:ext cx="1971769" cy="34864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x-none" sz="2200" b="1" dirty="0">
                    <a:solidFill>
                      <a:prstClr val="black"/>
                    </a:solidFill>
                  </a:rPr>
                  <a:t>Програмска активност 1</a:t>
                </a:r>
                <a:r>
                  <a:rPr lang="en-US" sz="22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757711" y="3473327"/>
              <a:ext cx="3203774" cy="525422"/>
              <a:chOff x="2885912" y="3788137"/>
              <a:chExt cx="1652061" cy="37468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885912" y="3788137"/>
                <a:ext cx="1652061" cy="37468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885912" y="3788137"/>
                <a:ext cx="1652061" cy="37468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x-none" sz="2200" b="1" dirty="0">
                    <a:solidFill>
                      <a:prstClr val="black"/>
                    </a:solidFill>
                  </a:rPr>
                  <a:t>Програмска активност 2</a:t>
                </a:r>
                <a:endParaRPr lang="en-US" sz="2200" b="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3757710" y="4127324"/>
              <a:ext cx="3203776" cy="547646"/>
              <a:chOff x="2957444" y="4649840"/>
              <a:chExt cx="1361111" cy="77086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957444" y="4739216"/>
                <a:ext cx="1361111" cy="68149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x-none" sz="2200" b="1" dirty="0">
                    <a:solidFill>
                      <a:prstClr val="black"/>
                    </a:solidFill>
                  </a:rPr>
                  <a:t> Пројекат 1</a:t>
                </a:r>
                <a:endParaRPr lang="en-US" sz="2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57444" y="4649840"/>
                <a:ext cx="1361111" cy="68149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77900" eaLnBrk="0" hangingPunct="0">
                  <a:lnSpc>
                    <a:spcPct val="90000"/>
                  </a:lnSpc>
                  <a:spcAft>
                    <a:spcPct val="35000"/>
                  </a:spcAft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Char char="Ø"/>
                  <a:defRPr/>
                </a:pPr>
                <a:endParaRPr lang="en-US" sz="2200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3745009" y="4801968"/>
              <a:ext cx="3216477" cy="647652"/>
              <a:chOff x="2952029" y="4650602"/>
              <a:chExt cx="1371530" cy="68062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952029" y="4650602"/>
                <a:ext cx="1371530" cy="50879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x-none" sz="2200" b="1" dirty="0">
                    <a:solidFill>
                      <a:prstClr val="black"/>
                    </a:solidFill>
                  </a:rPr>
                  <a:t> Пројекат 2</a:t>
                </a:r>
                <a:endParaRPr lang="en-US" sz="2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56767" y="4650602"/>
                <a:ext cx="1362052" cy="68062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77900" eaLnBrk="0" hangingPunct="0">
                  <a:lnSpc>
                    <a:spcPct val="90000"/>
                  </a:lnSpc>
                  <a:spcAft>
                    <a:spcPct val="35000"/>
                  </a:spcAft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Char char="Ø"/>
                  <a:defRPr/>
                </a:pPr>
                <a:endParaRPr lang="en-US" sz="2200" b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Straight Connector 4"/>
            <p:cNvSpPr/>
            <p:nvPr/>
          </p:nvSpPr>
          <p:spPr>
            <a:xfrm>
              <a:off x="3208400" y="3905094"/>
              <a:ext cx="603288" cy="17937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traight Connector 4"/>
            <p:cNvSpPr/>
            <p:nvPr/>
          </p:nvSpPr>
          <p:spPr>
            <a:xfrm>
              <a:off x="3208400" y="3230457"/>
              <a:ext cx="603288" cy="17937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02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035161" y="1535591"/>
            <a:ext cx="5494778" cy="5282068"/>
            <a:chOff x="3035161" y="1575932"/>
            <a:chExt cx="5494778" cy="5282068"/>
          </a:xfrm>
        </p:grpSpPr>
        <p:sp>
          <p:nvSpPr>
            <p:cNvPr id="5" name="Rectangle 4"/>
            <p:cNvSpPr/>
            <p:nvPr/>
          </p:nvSpPr>
          <p:spPr bwMode="auto">
            <a:xfrm>
              <a:off x="3035161" y="1575932"/>
              <a:ext cx="5477483" cy="681037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x-none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sr-Latn-R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  </a:t>
              </a:r>
              <a:r>
                <a:rPr lang="sr-Cyrl-R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Заштита животне средине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944275" y="2367477"/>
              <a:ext cx="4568369" cy="6323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 0401-0001 Управљање заштитом животне средине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957088" y="3103664"/>
              <a:ext cx="4555556" cy="6323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 0401-0002 Праћење квалитета елемената животне средине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944273" y="3832568"/>
              <a:ext cx="4568369" cy="6323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sr-Cyrl-R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 0401-0003 Заштита природе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44274" y="4587452"/>
              <a:ext cx="4568368" cy="6323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sr-Cyrl-R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 0401-0004 Управљање отпадним водама и канализационом инфраструктуром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1571" y="5342336"/>
              <a:ext cx="4568368" cy="6323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sr-Cyrl-R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 0401-0006 Управљање осталим врстама отпада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61571" y="6097220"/>
              <a:ext cx="4568368" cy="7607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sr-Cyrl-R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Пројекат: </a:t>
              </a:r>
              <a:r>
                <a:rPr lang="sr-Cyrl-R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Смањење загађења ваздуха из индивидуалних извора заменом котлова у домаћинствима на еколошки прихватљив енергент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375212" y="2335790"/>
              <a:ext cx="0" cy="4141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6" idx="1"/>
            </p:cNvCxnSpPr>
            <p:nvPr/>
          </p:nvCxnSpPr>
          <p:spPr>
            <a:xfrm>
              <a:off x="3375212" y="2683647"/>
              <a:ext cx="569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388025" y="3419834"/>
              <a:ext cx="569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88025" y="4174350"/>
              <a:ext cx="569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388025" y="4915787"/>
              <a:ext cx="569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408731" y="5658506"/>
              <a:ext cx="569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375210" y="6477610"/>
              <a:ext cx="569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107141" y="177185"/>
            <a:ext cx="9601200" cy="101391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ПРОГРАМСКА СТРУКТУРА ГРАДА ВАЉЕВА ПРОГРАМ 6. ЗАШТИТА ЖИВОТНЕ СРЕДИНЕ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911" y="241687"/>
            <a:ext cx="9601200" cy="719227"/>
          </a:xfrm>
        </p:spPr>
        <p:txBody>
          <a:bodyPr/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ПРЕЗЕНТАЦИЈЕ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" y="1648918"/>
            <a:ext cx="11947161" cy="520908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Latn-R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R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ДЕО: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буџета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Правни основ локалног буџета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пуни градска каса?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прихода и примања</a:t>
            </a:r>
            <a:r>
              <a:rPr lang="sr-Latn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града Ваљева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троше јавна средства?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расхода и издатака града Ваљева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Учесници локалног буџетског процеса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Буџетски календар и учешће јавности у процесу припреме буџета – пример града Ваљева</a:t>
            </a:r>
          </a:p>
          <a:p>
            <a:pPr marL="284163" indent="-284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r-Cyrl-R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Latn-R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sr-Cyrl-R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ДЕО:</a:t>
            </a: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Програмски буџет-појам и карактеристике</a:t>
            </a: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програмског буџета</a:t>
            </a: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Програмски буџет града Ваљева</a:t>
            </a: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6. Заштита животне средине, основне информације и искуство у Ваљеву</a:t>
            </a: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Буџетски фонд за заштиту животне средине, основне информације и искуство у Ваљеву</a:t>
            </a: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r-Cyrl-R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r-Cyrl-R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r-Cyrl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9588" indent="-273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r-Cyrl-RS" b="1" dirty="0"/>
          </a:p>
          <a:p>
            <a:pPr marL="509588" indent="-273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07184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ПРОГРАМСКОГ БУЏЕТА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16206" y="2411505"/>
            <a:ext cx="8359587" cy="2922492"/>
            <a:chOff x="1916206" y="2411505"/>
            <a:chExt cx="8359587" cy="2922492"/>
          </a:xfrm>
        </p:grpSpPr>
        <p:sp>
          <p:nvSpPr>
            <p:cNvPr id="4" name="Rectangle 3"/>
            <p:cNvSpPr/>
            <p:nvPr/>
          </p:nvSpPr>
          <p:spPr>
            <a:xfrm>
              <a:off x="1916206" y="2411505"/>
              <a:ext cx="2057400" cy="762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</a:t>
              </a:r>
              <a:endPara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916206" y="3491751"/>
              <a:ext cx="2057400" cy="76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Програмска активност</a:t>
              </a:r>
              <a:endPara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16206" y="4571997"/>
              <a:ext cx="2057400" cy="76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Пројекат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4247590" y="2613911"/>
              <a:ext cx="857250" cy="357188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247591" y="3694157"/>
              <a:ext cx="857250" cy="357188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4247590" y="4774403"/>
              <a:ext cx="857250" cy="357188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lowchart: Alternate Process 10"/>
            <p:cNvSpPr/>
            <p:nvPr/>
          </p:nvSpPr>
          <p:spPr>
            <a:xfrm>
              <a:off x="5378826" y="2502691"/>
              <a:ext cx="1214437" cy="64293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СВРХА/ЦИЉ</a:t>
              </a:r>
              <a:endPara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 rot="10800000">
              <a:off x="6969499" y="2613911"/>
              <a:ext cx="857250" cy="357187"/>
            </a:xfrm>
            <a:prstGeom prst="rightArrow">
              <a:avLst/>
            </a:prstGeom>
            <a:solidFill>
              <a:srgbClr val="92D05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0800000">
              <a:off x="6969499" y="3694158"/>
              <a:ext cx="857250" cy="357187"/>
            </a:xfrm>
            <a:prstGeom prst="rightArrow">
              <a:avLst/>
            </a:prstGeom>
            <a:solidFill>
              <a:srgbClr val="92D05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 rot="10800000">
              <a:off x="6969497" y="4774404"/>
              <a:ext cx="857250" cy="357187"/>
            </a:xfrm>
            <a:prstGeom prst="rightArrow">
              <a:avLst/>
            </a:prstGeom>
            <a:solidFill>
              <a:srgbClr val="92D05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Flowchart: Multidocument 17"/>
            <p:cNvSpPr/>
            <p:nvPr/>
          </p:nvSpPr>
          <p:spPr>
            <a:xfrm>
              <a:off x="8202982" y="2411505"/>
              <a:ext cx="2072809" cy="714375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ИНДИКАТОРИ</a:t>
              </a:r>
              <a:endPara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lowchart: Multidocument 18"/>
            <p:cNvSpPr/>
            <p:nvPr/>
          </p:nvSpPr>
          <p:spPr>
            <a:xfrm>
              <a:off x="8202982" y="3491751"/>
              <a:ext cx="2072809" cy="714375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ИНДИКАТОРИ</a:t>
              </a:r>
              <a:endPara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Flowchart: Multidocument 19"/>
            <p:cNvSpPr/>
            <p:nvPr/>
          </p:nvSpPr>
          <p:spPr>
            <a:xfrm>
              <a:off x="8202984" y="4571997"/>
              <a:ext cx="2072809" cy="714375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ИНДИКАТОРИ</a:t>
              </a:r>
              <a:endPara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5378825" y="3618796"/>
              <a:ext cx="1214437" cy="64293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СВРХА/ЦИЉ</a:t>
              </a:r>
              <a:endPara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5378824" y="4631528"/>
              <a:ext cx="1214437" cy="64293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СВРХА/ЦИЉ</a:t>
              </a:r>
              <a:endPara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8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55134"/>
            <a:ext cx="11308976" cy="874419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ПРОГРАМА 6. ЗАШТИТА ЖИВОТНЕ СРЕДИНЕ ГРАДА ВАЉЕВА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09191" y="2238208"/>
            <a:ext cx="11840066" cy="3254280"/>
            <a:chOff x="110973" y="2076843"/>
            <a:chExt cx="11840066" cy="3254280"/>
          </a:xfrm>
        </p:grpSpPr>
        <p:grpSp>
          <p:nvGrpSpPr>
            <p:cNvPr id="44" name="Group 43"/>
            <p:cNvGrpSpPr/>
            <p:nvPr/>
          </p:nvGrpSpPr>
          <p:grpSpPr>
            <a:xfrm>
              <a:off x="9696831" y="2076843"/>
              <a:ext cx="2254208" cy="793231"/>
              <a:chOff x="9937792" y="2184420"/>
              <a:chExt cx="2016643" cy="793231"/>
            </a:xfrm>
          </p:grpSpPr>
          <p:sp>
            <p:nvSpPr>
              <p:cNvPr id="41" name="Flowchart: Alternate Process 40"/>
              <p:cNvSpPr/>
              <p:nvPr/>
            </p:nvSpPr>
            <p:spPr>
              <a:xfrm>
                <a:off x="9937792" y="2184420"/>
                <a:ext cx="2016643" cy="186390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r-Cyrl-RS" sz="12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Очекивана вр. у 2022 - 100</a:t>
                </a:r>
                <a:endParaRPr lang="en-U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lowchart: Alternate Process 41"/>
              <p:cNvSpPr/>
              <p:nvPr/>
            </p:nvSpPr>
            <p:spPr>
              <a:xfrm>
                <a:off x="9937792" y="2481339"/>
                <a:ext cx="2016642" cy="196431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r-Cyrl-RS" sz="12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Циљана вр. у 2023 - 90</a:t>
                </a:r>
                <a:endParaRPr lang="en-U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lowchart: Alternate Process 42"/>
              <p:cNvSpPr/>
              <p:nvPr/>
            </p:nvSpPr>
            <p:spPr>
              <a:xfrm>
                <a:off x="9937792" y="2781220"/>
                <a:ext cx="2016642" cy="196431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r-Cyrl-RS" sz="12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Циљана вр. у 2024 - 90</a:t>
                </a:r>
                <a:endParaRPr lang="en-U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 bwMode="auto">
            <a:xfrm>
              <a:off x="110974" y="2076843"/>
              <a:ext cx="2541493" cy="780241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x-none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</a:t>
              </a:r>
              <a:r>
                <a: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sr-Latn-R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  </a:t>
              </a:r>
              <a:r>
                <a:rPr lang="sr-Cyrl-R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Заштита животне средине</a:t>
              </a:r>
              <a:r>
                <a: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767290" y="2301088"/>
              <a:ext cx="857250" cy="331750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3752954" y="2110344"/>
              <a:ext cx="2642348" cy="780241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Циљ: Унапређење квалитета елемената животне средине</a:t>
              </a:r>
              <a:endPara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 rot="10800000">
              <a:off x="6528090" y="2301089"/>
              <a:ext cx="857250" cy="331749"/>
            </a:xfrm>
            <a:prstGeom prst="rightArrow">
              <a:avLst/>
            </a:prstGeom>
            <a:solidFill>
              <a:srgbClr val="92D05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Flowchart: Multidocument 23"/>
            <p:cNvSpPr/>
            <p:nvPr/>
          </p:nvSpPr>
          <p:spPr>
            <a:xfrm>
              <a:off x="7495789" y="2114596"/>
              <a:ext cx="2072809" cy="775989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1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Број дана у току године са прекорачењем граничних вредности квалитета ваздуха</a:t>
              </a:r>
              <a:endParaRPr lang="en-US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10973" y="3279989"/>
              <a:ext cx="2541493" cy="78024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sr-Cyrl-RS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ПА 0401-0001 Управљање заштитом животне средине</a:t>
              </a:r>
              <a:endPara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2767290" y="3504234"/>
              <a:ext cx="857250" cy="331750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lowchart: Alternate Process 46"/>
            <p:cNvSpPr/>
            <p:nvPr/>
          </p:nvSpPr>
          <p:spPr>
            <a:xfrm>
              <a:off x="3752954" y="3279989"/>
              <a:ext cx="2642348" cy="780241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15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Циљ: Испуњење обавеза у складу са законима у домену постојања стратешких и оперативних планова као и мера заштите</a:t>
              </a:r>
              <a:endParaRPr lang="en-US" sz="11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ight Arrow 47"/>
            <p:cNvSpPr/>
            <p:nvPr/>
          </p:nvSpPr>
          <p:spPr>
            <a:xfrm rot="10800000">
              <a:off x="6528090" y="3491114"/>
              <a:ext cx="857250" cy="331749"/>
            </a:xfrm>
            <a:prstGeom prst="rightArrow">
              <a:avLst/>
            </a:prstGeom>
            <a:solidFill>
              <a:srgbClr val="92D05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Flowchart: Multidocument 49"/>
            <p:cNvSpPr/>
            <p:nvPr/>
          </p:nvSpPr>
          <p:spPr>
            <a:xfrm>
              <a:off x="7495788" y="3260100"/>
              <a:ext cx="2072809" cy="775989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Усвојен план квалитета ваздуха</a:t>
              </a:r>
              <a:endParaRPr lang="en-U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Flowchart: Alternate Process 50"/>
            <p:cNvSpPr/>
            <p:nvPr/>
          </p:nvSpPr>
          <p:spPr>
            <a:xfrm>
              <a:off x="9696830" y="3267171"/>
              <a:ext cx="2254208" cy="186390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Очекивана вр. у 2022 - ДА</a:t>
              </a:r>
              <a:endPara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lowchart: Alternate Process 51"/>
            <p:cNvSpPr/>
            <p:nvPr/>
          </p:nvSpPr>
          <p:spPr>
            <a:xfrm>
              <a:off x="9696830" y="3528334"/>
              <a:ext cx="2254208" cy="186390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Очекивана вр. у 2023 - ДА</a:t>
              </a:r>
              <a:endPara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lowchart: Alternate Process 52"/>
            <p:cNvSpPr/>
            <p:nvPr/>
          </p:nvSpPr>
          <p:spPr>
            <a:xfrm>
              <a:off x="9696830" y="3798106"/>
              <a:ext cx="2254208" cy="186390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Очекивана вр. у 2024 - ДА</a:t>
              </a:r>
              <a:endPara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28630" y="4489253"/>
              <a:ext cx="2541493" cy="84006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sr-Cyrl-RS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Пројекат: </a:t>
              </a:r>
              <a:r>
                <a:rPr lang="sr-Cyrl-RS" sz="1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Смањење загађења ваздуха из индивидуалних извора заменом котлова у домаћинствима на еколошки прихватљив енергент</a:t>
              </a:r>
              <a:endPara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ight Arrow 75"/>
            <p:cNvSpPr/>
            <p:nvPr/>
          </p:nvSpPr>
          <p:spPr>
            <a:xfrm>
              <a:off x="2767290" y="4636024"/>
              <a:ext cx="857250" cy="357188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Flowchart: Alternate Process 76"/>
            <p:cNvSpPr/>
            <p:nvPr/>
          </p:nvSpPr>
          <p:spPr>
            <a:xfrm>
              <a:off x="3721707" y="4443714"/>
              <a:ext cx="2642348" cy="840067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Циљ: Унапређење квалитета ваздуха и живота грађана на територији града Ваљева</a:t>
              </a:r>
              <a:endPara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ight Arrow 78"/>
            <p:cNvSpPr/>
            <p:nvPr/>
          </p:nvSpPr>
          <p:spPr>
            <a:xfrm rot="10800000">
              <a:off x="6521333" y="4691073"/>
              <a:ext cx="857250" cy="357187"/>
            </a:xfrm>
            <a:prstGeom prst="rightArrow">
              <a:avLst/>
            </a:prstGeom>
            <a:solidFill>
              <a:srgbClr val="92D05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Flowchart: Multidocument 79"/>
            <p:cNvSpPr/>
            <p:nvPr/>
          </p:nvSpPr>
          <p:spPr>
            <a:xfrm>
              <a:off x="7495786" y="4449634"/>
              <a:ext cx="2072809" cy="835489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Годишња уштета примарне енергије и емисије </a:t>
              </a:r>
              <a:r>
                <a:rPr lang="sr-Latn-RS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CO2</a:t>
              </a:r>
              <a:endParaRPr lang="en-U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Flowchart: Alternate Process 80"/>
            <p:cNvSpPr/>
            <p:nvPr/>
          </p:nvSpPr>
          <p:spPr>
            <a:xfrm>
              <a:off x="9696830" y="4418683"/>
              <a:ext cx="2254208" cy="186390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Cyrl-R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Очекивана вр. у 2022 - 0</a:t>
              </a:r>
              <a:endPara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Flowchart: Alternate Process 81"/>
            <p:cNvSpPr/>
            <p:nvPr/>
          </p:nvSpPr>
          <p:spPr>
            <a:xfrm>
              <a:off x="9696830" y="4661138"/>
              <a:ext cx="2254208" cy="306960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r-Cyrl-R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Очекивана вр. у 2023 – </a:t>
              </a:r>
              <a:r>
                <a:rPr lang="sr-Cyrl-RS" sz="11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3391,83 </a:t>
              </a:r>
              <a:r>
                <a:rPr lang="sr-Latn-RS" sz="11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toe </a:t>
              </a:r>
              <a:r>
                <a:rPr lang="sr-Cyrl-RS" sz="11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емисије </a:t>
              </a:r>
              <a:r>
                <a:rPr lang="sr-Latn-RS" sz="11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CO2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Flowchart: Alternate Process 82"/>
            <p:cNvSpPr/>
            <p:nvPr/>
          </p:nvSpPr>
          <p:spPr>
            <a:xfrm>
              <a:off x="9696830" y="5024163"/>
              <a:ext cx="2254208" cy="306960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r-Cyrl-RS" sz="1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Очекивана вр. у 2023 – </a:t>
              </a:r>
              <a:r>
                <a:rPr lang="sr-Cyrl-RS" sz="11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3391,83 </a:t>
              </a:r>
              <a:r>
                <a:rPr lang="sr-Latn-RS" sz="11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toe </a:t>
              </a:r>
              <a:r>
                <a:rPr lang="sr-Cyrl-RS" sz="11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емисије </a:t>
              </a:r>
              <a:r>
                <a:rPr lang="sr-Latn-RS" sz="11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CO2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5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81" y="335817"/>
            <a:ext cx="11767279" cy="794177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ПЛАНИРАНИ РАСХОДИ БУЏЕТА ГРАДА ВАЉЕВА ПО ПРОГРАМИМА ЗА 2023. ГОДИНУ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692164"/>
              </p:ext>
            </p:extLst>
          </p:nvPr>
        </p:nvGraphicFramePr>
        <p:xfrm>
          <a:off x="1575872" y="1596893"/>
          <a:ext cx="8872272" cy="524224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79761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353456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439055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425620">
                <a:tc>
                  <a:txBody>
                    <a:bodyPr/>
                    <a:lstStyle/>
                    <a:p>
                      <a:pPr algn="ct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програма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Одлука</a:t>
                      </a:r>
                      <a:r>
                        <a:rPr lang="sr-Cyrl-RS" sz="11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буџету за 2023. годину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буџета по програму 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kern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1. Становање, урбанизам и просторно планирање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12.700.000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2. Комуналне делатности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545.600.000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3. Локални економски развој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103.100.000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4. Развој туризма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59.080.000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5. Пољопривреда и рурални развој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122.346.400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6. Заштита животне средине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142.500.000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09775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7. Организација саобраћаја и саобраћајна инфраструктура 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811.100.000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8. Предшколско васпитање и образовање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750.620.000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9. Основно образовање и васпитање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236.105.000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10. Средње образовање и васпитање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105.345.400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11. Социјална и дечија заштита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301.464.806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12. Здравствена заштита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34.400.000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13. Развој културе и информисања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299.188.714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6,39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14. Развој спорта и омладине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297.680.000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15. Опште услуге локалне самоуправе 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744.976.760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58412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16. Политички систем локалне самоуправе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55.839.000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1,19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309775">
                <a:tc>
                  <a:txBody>
                    <a:bodyPr/>
                    <a:lstStyle/>
                    <a:p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17. Енергетска ефикасност  и обновљиви извори енергије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58.186.920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09775">
                <a:tc>
                  <a:txBody>
                    <a:bodyPr/>
                    <a:lstStyle/>
                    <a:p>
                      <a:r>
                        <a:rPr lang="sr-Cyrl-RS" sz="11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УКУПНИ</a:t>
                      </a:r>
                      <a:r>
                        <a:rPr lang="sr-Cyrl-RS" sz="1100" b="1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РАСХОДИ ПО ПРОГРАМИМА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4.680.233.000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en-US" sz="11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50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9" y="255134"/>
            <a:ext cx="11806517" cy="955101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УЧЕШЋА ПРОГРАМА 6. ЗАШТИТА ЖИВОТНЕ СРЕДИНЕ У УКУПНИМ ПЈР ГРАДА ВАЉЕВА У ПЕРИОДУ 2015-2023. ГОДИНЕ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13616"/>
              </p:ext>
            </p:extLst>
          </p:nvPr>
        </p:nvGraphicFramePr>
        <p:xfrm>
          <a:off x="1223682" y="1683839"/>
          <a:ext cx="9426387" cy="46228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4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0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 планирани ПЈР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6. Заштита животне средине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Учешће Програма 6. у укупним ПЈР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2.449.462.000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14.000.000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2.623.000.000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43.000.000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1,63%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3.004.000.000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68.260.000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2,27%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3.588.828.200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48.600.000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3.481.059.180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94.890.793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2,73%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3.512.226.055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62.271.500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3.092.267.943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62.952.000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2,04%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4.031.983.810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123.238.000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3,06%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8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4.680.233.000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142.500.000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3,04%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147482" y="6347012"/>
            <a:ext cx="9601200" cy="2823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Извор: Службени гласници града Ваљева - Одлуке о буџету града Ваљева у периоду 2015-2023. године</a:t>
            </a:r>
            <a:r>
              <a:rPr lang="sr-Cyrl-RS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188259"/>
            <a:ext cx="11604812" cy="103542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ПЛАНИРАНИХ И ИЗВРШЕНИХ РАСХОДА У ОКВИРУ ПРОГРАМА 6. ЗАШТИТА ЖИВОТНЕ СРЕДИНЕ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79100"/>
              </p:ext>
            </p:extLst>
          </p:nvPr>
        </p:nvGraphicFramePr>
        <p:xfrm>
          <a:off x="948018" y="1680882"/>
          <a:ext cx="10192870" cy="450476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37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0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8282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Извршење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извршења у односу на Одлуку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извршења у односу на ребаланс са реалокацијама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Одлука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Ребаланс са реалокацијама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(4/2*100)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(4/3*100)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14.000.000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18.904.000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9.167.369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65,48%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43.000.000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46.090.000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35.651.907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82,91%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77,35%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68.260.000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47.660.000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21.312.861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31,22%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44,72%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37.200.000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86.933.812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178,88%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233,69%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94.890.793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84.365.193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52.883.722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62,68%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62.271.500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76.187.758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46.941.046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75,38%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62.952.000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177.320.199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144.568.850,32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229,65%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81,53%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65096" y="6293223"/>
            <a:ext cx="9601200" cy="322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Извор: Службени гласници града Ваљева - Одлуке о буџету и одлуке о завршном рачуну града Ваљева</a:t>
            </a:r>
            <a:r>
              <a:rPr lang="sr-Cyrl-R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3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706" y="0"/>
            <a:ext cx="11882718" cy="123713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sr-Cyrl-R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ЗАКЉУЧЦИ АНАЛИЗЕ</a:t>
            </a:r>
            <a:br>
              <a:rPr lang="sr-Cyrl-R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-ПЛАНИРАЊЕ И РЕАЛИЗАЦИЈА ПРОГРАМА 6. ЗАШТИТА ЖИВОТНЕ СРЕДИНЕ-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4" y="1546412"/>
            <a:ext cx="11940988" cy="53115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 стандард ПЕФА указује на изузетно лоше планирање Програма 6. Заштита животне средине, у свакој години посматраног периода, 2015-2021. године - Оцена „</a:t>
            </a:r>
            <a:r>
              <a:rPr lang="sr-Latn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D“</a:t>
            </a:r>
            <a:endParaRPr lang="sr-Cyrl-R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r-Cyrl-R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Непоштовање прописаних одредби Упутства за припрему програмског буџета приликом планирања овог Програма: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Изостанак описа друштвених и/или економских ефеката који треба да се постигну на дужи рок кроз реализацију овог Програма;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Изостанак навођења правног основа за планирање активности и трошкова у оквиру програмских активности;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 посвећена адекватна пажња приликом дефинисања базних и циљаних вредности индикатора што доводи у сумњу исправност и реалност планираних и уписаних вредности;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Ненавођење извора верификације;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 Пројекте нису наведени: одговорно лице, циљеви, индикатори, базне и циљане вредности, као ни извори верификације.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r-Cyrl-R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Последица нереалног планирања јесу лоши проценти извршења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r-Cyrl-R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Неадекаватна информисаност грађана о оствареним резултатима трошења буџетских средства у оквиру Програма 6. Заштита животне средине (изостанак образложења одступања између планираних и извршених средстава, као и између планираних и остварених вредности индикатора – нису наведене последице која су та одступања имала на постављене циљеве).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БУЏЕТСКИ ФОНД ЗА ЗАШТИТУ ЖИВОТНЕ СРЕДИНЕ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939" y="1815097"/>
            <a:ext cx="11626121" cy="3106798"/>
          </a:xfrm>
        </p:spPr>
        <p:txBody>
          <a:bodyPr/>
          <a:lstStyle/>
          <a:p>
            <a:pPr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 решењем Градоначелника 2010. године у складу са одредбама Закона о заштити животне средине.</a:t>
            </a:r>
          </a:p>
          <a:p>
            <a:pPr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коришћења средстава буџетског фонда доноси надлежни орган ЈЛС (Скупштина града) по претходно прибављеној сагласности надлежног министарства о намени коришћења средстава.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Čime se bavim – Hemijska tehnološka š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540" y="4072778"/>
            <a:ext cx="3666917" cy="274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23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05" y="255134"/>
            <a:ext cx="10792918" cy="1036850"/>
          </a:xfrm>
        </p:spPr>
        <p:txBody>
          <a:bodyPr/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НАКНАДА ЗА ЗАШТИТУ И УНАПРЕЂИВАЊЕ ЖИВОТНЕ СРЕДИНЕ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35134"/>
              </p:ext>
            </p:extLst>
          </p:nvPr>
        </p:nvGraphicFramePr>
        <p:xfrm>
          <a:off x="0" y="1534590"/>
          <a:ext cx="12067082" cy="243361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2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7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2452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Посматрана година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3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Одлука о буџету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3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Ребаланс 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3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Ребаланс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33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Ребаланс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42.000.000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52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Завршни рачун (остварење)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45.296.408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42.294.295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49.546.955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36.371.833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32.937.282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32.171.081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54.502.129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608184"/>
              </p:ext>
            </p:extLst>
          </p:nvPr>
        </p:nvGraphicFramePr>
        <p:xfrm>
          <a:off x="1484026" y="4122803"/>
          <a:ext cx="9758598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17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6" y="255134"/>
            <a:ext cx="10892118" cy="94165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РЕАЛИЗАЦИЈА ПРОГРАМА КОРИШЋЕЊА СРЕДСТАВА БУЏЕТСКОГ ФОНДА ЗА ЗАШТИТУ ЖИВОТНЕ СРЕДИНЕ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131220"/>
              </p:ext>
            </p:extLst>
          </p:nvPr>
        </p:nvGraphicFramePr>
        <p:xfrm>
          <a:off x="139755" y="1801905"/>
          <a:ext cx="5091151" cy="419547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16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9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Посматрана година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Програм/Измене Програма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Извршење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извршења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28.851.750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53,43%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35.651.907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47.660.000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21.312.861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44,72%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18.700.000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10.766.712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55.912.000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43.270.271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77,39%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39.331.000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26.111.616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66,39%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3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63.952.000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25.137.733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39,31%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52972"/>
              </p:ext>
            </p:extLst>
          </p:nvPr>
        </p:nvGraphicFramePr>
        <p:xfrm>
          <a:off x="5381469" y="1828800"/>
          <a:ext cx="6655633" cy="412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11" y="255134"/>
            <a:ext cx="11437496" cy="1036850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ЗАКЉУЧЦИ АНАЛИЗЕ</a:t>
            </a:r>
            <a:b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-РЕАЛИЗАЦИЈА ПРОГРАМА КОРИШЋЕЊА СРЕДСТАВА БУЏЕТСКОГ ФОНДА ЗА ЗАШТИТУ ЖИВОТНЕ СРЕДИНЕ-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828800"/>
            <a:ext cx="11332564" cy="4343400"/>
          </a:xfrm>
        </p:spPr>
        <p:txBody>
          <a:bodyPr>
            <a:normAutofit/>
          </a:bodyPr>
          <a:lstStyle/>
          <a:p>
            <a:pPr lvl="0"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Усвојен Програм коришћења средстава Буџетског фонда за заштиту животне средине од стране Скупштине Града, по претходно прибављеној сагласности ресорног Министарства, у свакој години посматраног периода.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Изостанак јасног поступка приоритизације активности/пројеката из области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заштите животне средине. 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Лоше планирање прихода од накнаде за заштиту и унапређивање животне средине.</a:t>
            </a:r>
          </a:p>
          <a:p>
            <a:pPr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 проценти извршења расхода без образложења разлога одступања.</a:t>
            </a:r>
          </a:p>
          <a:p>
            <a:pPr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Јавно доступни подаци указују на то да нема објављених Извештаја о реализацији Програма коришћења средстава Буџетског фонда за заштиту животне средине.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5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051" y="255133"/>
            <a:ext cx="10080674" cy="828078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ПОЈАМ БУЏЕТА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741" y="111120"/>
            <a:ext cx="3039035" cy="111610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94329"/>
            <a:ext cx="11994776" cy="493507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= детаљан обавезујући систематизован годишњи план прикупљања (приходи и примања) и трошења (расходи и издаци) новчаних средстава државе/ЈЛС!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је документ којим се буџетским корисницима додељује овлашћење за трошење јавних средстава!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Буџетски расходи и издаци морају бити у равнотежи са буџетским приходима и примањима.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Сложеност буџета</a:t>
            </a:r>
            <a:r>
              <a:rPr lang="sr-Latn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огледа се у његовој вишедимензионалној структура: правна, политичка, економска, финансијска, социјална и др. дименизије буџета.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је инструмент за расподелу ограничених финансијских ресурса међу конкурентим приоритетима локалне самоуправе.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3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04734"/>
            <a:ext cx="9601200" cy="629587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опет...шта даље?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107" y="1776271"/>
            <a:ext cx="10095785" cy="461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9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60" y="293769"/>
            <a:ext cx="7920507" cy="839570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ПАЖЊИ!!!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Резултат слика за hvala na pazn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883" y="71921"/>
            <a:ext cx="1683434" cy="128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Резултат слика за znak pitanj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819" y="2411893"/>
            <a:ext cx="4129657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5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31577" y="293823"/>
            <a:ext cx="9601200" cy="744948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ПРАВНИ ОКВИР ЛОКАЛНОГ БУЏЕТА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14642" y="1561459"/>
            <a:ext cx="8834713" cy="5081389"/>
            <a:chOff x="689496" y="1245818"/>
            <a:chExt cx="7416843" cy="4764683"/>
          </a:xfrm>
        </p:grpSpPr>
        <p:sp>
          <p:nvSpPr>
            <p:cNvPr id="13" name="Freeform 12"/>
            <p:cNvSpPr/>
            <p:nvPr/>
          </p:nvSpPr>
          <p:spPr>
            <a:xfrm rot="16200000">
              <a:off x="-907269" y="2842583"/>
              <a:ext cx="4764683" cy="1571153"/>
            </a:xfrm>
            <a:custGeom>
              <a:avLst/>
              <a:gdLst>
                <a:gd name="connsiteX0" fmla="*/ 0 w 4054535"/>
                <a:gd name="connsiteY0" fmla="*/ 0 h 1571153"/>
                <a:gd name="connsiteX1" fmla="*/ 4054535 w 4054535"/>
                <a:gd name="connsiteY1" fmla="*/ 0 h 1571153"/>
                <a:gd name="connsiteX2" fmla="*/ 4054535 w 4054535"/>
                <a:gd name="connsiteY2" fmla="*/ 1571153 h 1571153"/>
                <a:gd name="connsiteX3" fmla="*/ 0 w 4054535"/>
                <a:gd name="connsiteY3" fmla="*/ 1571153 h 1571153"/>
                <a:gd name="connsiteX4" fmla="*/ 0 w 4054535"/>
                <a:gd name="connsiteY4" fmla="*/ 0 h 157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4535" h="1571153">
                  <a:moveTo>
                    <a:pt x="0" y="0"/>
                  </a:moveTo>
                  <a:lnTo>
                    <a:pt x="4054535" y="0"/>
                  </a:lnTo>
                  <a:lnTo>
                    <a:pt x="4054535" y="1571153"/>
                  </a:lnTo>
                  <a:lnTo>
                    <a:pt x="0" y="1571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vert" wrap="square" lIns="19049" tIns="19050" rIns="19051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30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основу чега се доноси буџет</a:t>
              </a:r>
              <a:r>
                <a:rPr lang="en-US" sz="30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84209" y="2081531"/>
              <a:ext cx="5318032" cy="1418355"/>
            </a:xfrm>
            <a:custGeom>
              <a:avLst/>
              <a:gdLst>
                <a:gd name="connsiteX0" fmla="*/ 0 w 5318032"/>
                <a:gd name="connsiteY0" fmla="*/ 0 h 1965910"/>
                <a:gd name="connsiteX1" fmla="*/ 5318032 w 5318032"/>
                <a:gd name="connsiteY1" fmla="*/ 0 h 1965910"/>
                <a:gd name="connsiteX2" fmla="*/ 5318032 w 5318032"/>
                <a:gd name="connsiteY2" fmla="*/ 1965910 h 1965910"/>
                <a:gd name="connsiteX3" fmla="*/ 0 w 5318032"/>
                <a:gd name="connsiteY3" fmla="*/ 1965910 h 1965910"/>
                <a:gd name="connsiteX4" fmla="*/ 0 w 5318032"/>
                <a:gd name="connsiteY4" fmla="*/ 0 h 196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8032" h="1965910">
                  <a:moveTo>
                    <a:pt x="0" y="0"/>
                  </a:moveTo>
                  <a:lnTo>
                    <a:pt x="5318032" y="0"/>
                  </a:lnTo>
                  <a:lnTo>
                    <a:pt x="5318032" y="1965910"/>
                  </a:lnTo>
                  <a:lnTo>
                    <a:pt x="0" y="19659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Закони и прописи: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Закон о финансирању локалне самоуправе</a:t>
              </a:r>
              <a:endParaRPr lang="sr-Latn-R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Закон о буџетском систему</a:t>
              </a:r>
              <a:endParaRPr lang="sr-Latn-R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Закон о локалној самоуправи</a:t>
              </a:r>
              <a:endParaRPr lang="sr-Latn-R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Упутство Министарства финансија за припрему одлуке о буџету за 2023. годину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Фискална стратегија за 2023. годину са пројекцијама за 2024. и 2025. годину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Сви посебни прописи којима су утврђене надлежности ЈЛС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70761" y="3576213"/>
              <a:ext cx="5331479" cy="876479"/>
            </a:xfrm>
            <a:custGeom>
              <a:avLst/>
              <a:gdLst>
                <a:gd name="connsiteX0" fmla="*/ 0 w 5277094"/>
                <a:gd name="connsiteY0" fmla="*/ 0 h 814844"/>
                <a:gd name="connsiteX1" fmla="*/ 5277094 w 5277094"/>
                <a:gd name="connsiteY1" fmla="*/ 0 h 814844"/>
                <a:gd name="connsiteX2" fmla="*/ 5277094 w 5277094"/>
                <a:gd name="connsiteY2" fmla="*/ 814844 h 814844"/>
                <a:gd name="connsiteX3" fmla="*/ 0 w 5277094"/>
                <a:gd name="connsiteY3" fmla="*/ 814844 h 814844"/>
                <a:gd name="connsiteX4" fmla="*/ 0 w 5277094"/>
                <a:gd name="connsiteY4" fmla="*/ 0 h 81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77094" h="814844">
                  <a:moveTo>
                    <a:pt x="0" y="0"/>
                  </a:moveTo>
                  <a:lnTo>
                    <a:pt x="5277094" y="0"/>
                  </a:lnTo>
                  <a:lnTo>
                    <a:pt x="5277094" y="814844"/>
                  </a:lnTo>
                  <a:lnTo>
                    <a:pt x="0" y="8148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b="1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Стратешки документи: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План развоја ЈЛС</a:t>
              </a:r>
              <a:endParaRPr lang="sr-Cyrl-R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Акциони планови за поједине области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Средњорочни планови ЈЛС</a:t>
              </a:r>
              <a:endParaRPr lang="en-U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70762" y="4548356"/>
              <a:ext cx="5331479" cy="411356"/>
            </a:xfrm>
            <a:custGeom>
              <a:avLst/>
              <a:gdLst>
                <a:gd name="connsiteX0" fmla="*/ 0 w 5285864"/>
                <a:gd name="connsiteY0" fmla="*/ 0 h 411356"/>
                <a:gd name="connsiteX1" fmla="*/ 5285864 w 5285864"/>
                <a:gd name="connsiteY1" fmla="*/ 0 h 411356"/>
                <a:gd name="connsiteX2" fmla="*/ 5285864 w 5285864"/>
                <a:gd name="connsiteY2" fmla="*/ 411356 h 411356"/>
                <a:gd name="connsiteX3" fmla="*/ 0 w 5285864"/>
                <a:gd name="connsiteY3" fmla="*/ 411356 h 411356"/>
                <a:gd name="connsiteX4" fmla="*/ 0 w 5285864"/>
                <a:gd name="connsiteY4" fmla="*/ 0 h 41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64" h="411356">
                  <a:moveTo>
                    <a:pt x="0" y="0"/>
                  </a:moveTo>
                  <a:lnTo>
                    <a:pt x="5285864" y="0"/>
                  </a:lnTo>
                  <a:lnTo>
                    <a:pt x="5285864" y="411356"/>
                  </a:lnTo>
                  <a:lnTo>
                    <a:pt x="0" y="411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Потребе буџетских корисника</a:t>
              </a:r>
              <a:endParaRPr lang="en-U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70762" y="5082212"/>
              <a:ext cx="5331479" cy="410536"/>
            </a:xfrm>
            <a:custGeom>
              <a:avLst/>
              <a:gdLst>
                <a:gd name="connsiteX0" fmla="*/ 0 w 5286817"/>
                <a:gd name="connsiteY0" fmla="*/ 0 h 410536"/>
                <a:gd name="connsiteX1" fmla="*/ 5286817 w 5286817"/>
                <a:gd name="connsiteY1" fmla="*/ 0 h 410536"/>
                <a:gd name="connsiteX2" fmla="*/ 5286817 w 5286817"/>
                <a:gd name="connsiteY2" fmla="*/ 410536 h 410536"/>
                <a:gd name="connsiteX3" fmla="*/ 0 w 5286817"/>
                <a:gd name="connsiteY3" fmla="*/ 410536 h 410536"/>
                <a:gd name="connsiteX4" fmla="*/ 0 w 5286817"/>
                <a:gd name="connsiteY4" fmla="*/ 0 h 41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6817" h="410536">
                  <a:moveTo>
                    <a:pt x="0" y="0"/>
                  </a:moveTo>
                  <a:lnTo>
                    <a:pt x="5286817" y="0"/>
                  </a:lnTo>
                  <a:lnTo>
                    <a:pt x="5286817" y="410536"/>
                  </a:lnTo>
                  <a:lnTo>
                    <a:pt x="0" y="410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Започети пројекти из ранијих година</a:t>
              </a:r>
              <a:endParaRPr lang="en-U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70762" y="5585381"/>
              <a:ext cx="5335577" cy="425118"/>
            </a:xfrm>
            <a:custGeom>
              <a:avLst/>
              <a:gdLst>
                <a:gd name="connsiteX0" fmla="*/ 0 w 5313352"/>
                <a:gd name="connsiteY0" fmla="*/ 0 h 425118"/>
                <a:gd name="connsiteX1" fmla="*/ 5313352 w 5313352"/>
                <a:gd name="connsiteY1" fmla="*/ 0 h 425118"/>
                <a:gd name="connsiteX2" fmla="*/ 5313352 w 5313352"/>
                <a:gd name="connsiteY2" fmla="*/ 425118 h 425118"/>
                <a:gd name="connsiteX3" fmla="*/ 0 w 5313352"/>
                <a:gd name="connsiteY3" fmla="*/ 425118 h 425118"/>
                <a:gd name="connsiteX4" fmla="*/ 0 w 5313352"/>
                <a:gd name="connsiteY4" fmla="*/ 0 h 42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3352" h="425118">
                  <a:moveTo>
                    <a:pt x="0" y="0"/>
                  </a:moveTo>
                  <a:lnTo>
                    <a:pt x="5313352" y="0"/>
                  </a:lnTo>
                  <a:lnTo>
                    <a:pt x="5313352" y="425118"/>
                  </a:lnTo>
                  <a:lnTo>
                    <a:pt x="0" y="425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400" kern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Остварење прошлогодишњег буџета</a:t>
              </a:r>
              <a:endParaRPr lang="en-U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Freeform 18"/>
          <p:cNvSpPr/>
          <p:nvPr/>
        </p:nvSpPr>
        <p:spPr>
          <a:xfrm>
            <a:off x="3993780" y="1597852"/>
            <a:ext cx="6347008" cy="803858"/>
          </a:xfrm>
          <a:custGeom>
            <a:avLst/>
            <a:gdLst>
              <a:gd name="connsiteX0" fmla="*/ 0 w 5285864"/>
              <a:gd name="connsiteY0" fmla="*/ 0 h 411356"/>
              <a:gd name="connsiteX1" fmla="*/ 5285864 w 5285864"/>
              <a:gd name="connsiteY1" fmla="*/ 0 h 411356"/>
              <a:gd name="connsiteX2" fmla="*/ 5285864 w 5285864"/>
              <a:gd name="connsiteY2" fmla="*/ 411356 h 411356"/>
              <a:gd name="connsiteX3" fmla="*/ 0 w 5285864"/>
              <a:gd name="connsiteY3" fmla="*/ 411356 h 411356"/>
              <a:gd name="connsiteX4" fmla="*/ 0 w 5285864"/>
              <a:gd name="connsiteY4" fmla="*/ 0 h 41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5864" h="411356">
                <a:moveTo>
                  <a:pt x="0" y="0"/>
                </a:moveTo>
                <a:lnTo>
                  <a:pt x="5285864" y="0"/>
                </a:lnTo>
                <a:lnTo>
                  <a:pt x="5285864" y="411356"/>
                </a:lnTo>
                <a:lnTo>
                  <a:pt x="0" y="41135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r-Cyrl-RS" sz="14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Ре</a:t>
            </a:r>
            <a:r>
              <a:rPr lang="sr-Cyrl-RS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14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ублике Србије </a:t>
            </a:r>
            <a:r>
              <a:rPr lang="sr-Cyrl-RS" sz="14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(члан 92. </a:t>
            </a:r>
            <a:r>
              <a:rPr lang="sr-Cyrl-RS" sz="1400" i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„Република Србија, аутономне покрајине и ЈЛС имају буџете у којима морају бити приказани сви приходи и расходи којима се финансирају њихове надлежности.“</a:t>
            </a:r>
            <a:endParaRPr lang="en-US" sz="1400" i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976" y="232773"/>
            <a:ext cx="9601200" cy="802652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ПУНИ ГРАДСКА КАСА?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1828799"/>
            <a:ext cx="11268635" cy="4894729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Укупни јавни приходи и примања града Ваљева за 2023. годину износе</a:t>
            </a:r>
          </a:p>
          <a:p>
            <a:endParaRPr lang="sr-Cyrl-R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Одлуком о буџету града Ваљева за 2023. годину планирана су средства из буџета у износу од 4.186.000.000 динара, пренета средства из ранијих година у износу од 390.000.000 динара и средства из осталих извора у износу од 104.233.000 динара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10864" y="2365425"/>
            <a:ext cx="1633564" cy="1365678"/>
          </a:xfrm>
          <a:prstGeom prst="rect">
            <a:avLst/>
          </a:prstGeom>
        </p:spPr>
      </p:pic>
      <p:sp>
        <p:nvSpPr>
          <p:cNvPr id="5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3801930" y="2558960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5406744" y="2755875"/>
            <a:ext cx="497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4.680.233.000 динара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22194944"/>
              </p:ext>
            </p:extLst>
          </p:nvPr>
        </p:nvGraphicFramePr>
        <p:xfrm>
          <a:off x="1889284" y="4794984"/>
          <a:ext cx="8295190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0454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953" y="336176"/>
            <a:ext cx="9601200" cy="645459"/>
          </a:xfrm>
        </p:spPr>
        <p:txBody>
          <a:bodyPr/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И ПРИМАЊА БУЏЕТА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294124"/>
              </p:ext>
            </p:extLst>
          </p:nvPr>
        </p:nvGraphicFramePr>
        <p:xfrm>
          <a:off x="457199" y="1653988"/>
          <a:ext cx="9843247" cy="506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49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ПРИХОДА БУЏЕТА ГРАДА ВАЉЕВА ЗА 2023. ГОДИНУ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8718415"/>
              </p:ext>
            </p:extLst>
          </p:nvPr>
        </p:nvGraphicFramePr>
        <p:xfrm>
          <a:off x="661445" y="1633230"/>
          <a:ext cx="9921389" cy="5069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3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16858"/>
            <a:ext cx="9601200" cy="605117"/>
          </a:xfrm>
        </p:spPr>
        <p:txBody>
          <a:bodyPr/>
          <a:lstStyle/>
          <a:p>
            <a:pPr algn="ctr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ШТА СЕ ТРОШЕ ЈАВНА СРЕДСТВА?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1828800"/>
            <a:ext cx="11524130" cy="49081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мора бити у равнотежи, што значи да расходи морају одговарати приходима. Укупни планирани расходи и издаци за 202</a:t>
            </a: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у Одлуци о буџету града износе: 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pPr marL="422910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представљају све трошкове Града за плате буџетских корисника, набавку роба и услуга, субвенције, дотације и трансфере, социјалну помоћ и остале трошкове које Град обезбеђује без директне и непосредне накнаде. </a:t>
            </a:r>
            <a:endParaRPr lang="vi-VN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2910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ИЗДАЦИ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 неопходне за рад буџетских корисника.</a:t>
            </a:r>
          </a:p>
          <a:p>
            <a:pPr marL="422910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И ИЗДАЦИ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морају се исказивати на законом прописан начин, односно морају се исказивати: по </a:t>
            </a:r>
            <a:r>
              <a:rPr lang="sr-Cyrl-R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програмима</a:t>
            </a:r>
            <a:r>
              <a:rPr lang="sr-Cyrl-R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показују колико се троши за извршавање основних надлежности и стратешких циљева града; по </a:t>
            </a:r>
            <a:r>
              <a:rPr lang="sr-Cyrl-R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основној намени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показује </a:t>
            </a:r>
            <a:r>
              <a:rPr lang="sr-Cyrl-R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коју врсту трошка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средства издвајају; по </a:t>
            </a:r>
            <a:r>
              <a:rPr lang="sr-Cyrl-R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функцији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која показује функционалну намену за одређену област и по </a:t>
            </a:r>
            <a:r>
              <a:rPr lang="sr-Cyrl-R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корисницима буџета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 показује организацију рада Града.</a:t>
            </a:r>
          </a:p>
          <a:p>
            <a:endParaRPr lang="en-US" dirty="0"/>
          </a:p>
        </p:txBody>
      </p:sp>
      <p:sp>
        <p:nvSpPr>
          <p:cNvPr id="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3753644" y="2620643"/>
            <a:ext cx="4608512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4.680.233.000 динара</a:t>
            </a:r>
            <a:endParaRPr lang="sr-Latn-R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54138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СУ РАСХОДИ И ИЗДАЦИ?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865450"/>
              </p:ext>
            </p:extLst>
          </p:nvPr>
        </p:nvGraphicFramePr>
        <p:xfrm>
          <a:off x="726141" y="1546412"/>
          <a:ext cx="9493624" cy="5217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2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3092</TotalTime>
  <Words>2872</Words>
  <Application>Microsoft Office PowerPoint</Application>
  <PresentationFormat>Widescreen</PresentationFormat>
  <Paragraphs>541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Book Antiqua</vt:lpstr>
      <vt:lpstr>Times New Roman</vt:lpstr>
      <vt:lpstr>Wingdings</vt:lpstr>
      <vt:lpstr>Sales Direction 16X9</vt:lpstr>
      <vt:lpstr>БУЏЕТ ЈЕДИНИЦА ЛОКАЛНЕ САМОУПРАВЕ -пример града Ваљева-</vt:lpstr>
      <vt:lpstr>САДРЖАЈ ПРЕЗЕНТАЦИЈЕ</vt:lpstr>
      <vt:lpstr>ПОЈАМ БУЏЕТА</vt:lpstr>
      <vt:lpstr>ПРАВНИ ОКВИР ЛОКАЛНОГ БУЏЕТА</vt:lpstr>
      <vt:lpstr>КАКО СЕ ПУНИ ГРАДСКА КАСА?</vt:lpstr>
      <vt:lpstr>ПРИХОДИ И ПРИМАЊА БУЏЕТА</vt:lpstr>
      <vt:lpstr>СТРУКТУРА ПЛАНИРАНИХ ПРИХОДА БУЏЕТА ГРАДА ВАЉЕВА ЗА 2023. ГОДИНУ</vt:lpstr>
      <vt:lpstr>НА ШТА СЕ ТРОШЕ ЈАВНА СРЕДСТВА?</vt:lpstr>
      <vt:lpstr>ШТА СУ РАСХОДИ И ИЗДАЦИ?</vt:lpstr>
      <vt:lpstr>СТРУКТУРА ПЛАНИРАНИХ РАСХОДА И ИЗДАТАКА БУЏЕТА ГРАДА ВАЉЕВА ЗА 2023. ГОДИНУ</vt:lpstr>
      <vt:lpstr>СТРУКТУРА ПЛАНИРАНИХ РАСХОДА И ИЗДАТАКА БУЏЕТА ГРАДА ВАЉЕВА ЗА 2023. ГОДИНУ</vt:lpstr>
      <vt:lpstr>УЧЕСНИЦИ ЛОКАЛНОГ БУЏЕТСКОГ ПРОЦЕСА</vt:lpstr>
      <vt:lpstr>КАЛЕНДАР БУЏЕТА ЛОКАЛНЕ ВЛАСТИ</vt:lpstr>
      <vt:lpstr>БУЏЕТСКИ КАЛЕНДАР – ПРАКСА ГРАДА ВАЉЕВА</vt:lpstr>
      <vt:lpstr>УЧЕШЋЕ ГРАЂАНА У ПРОЦЕСУ ПРИПРЕМЕ ОДЛУКЕ О БУЏЕТУ</vt:lpstr>
      <vt:lpstr>ПАРТИЦИПАТИВНО БУЏЕТИРАЊЕ</vt:lpstr>
      <vt:lpstr>ПРОГРАМСКИ БУЏЕТ  -појам и карактеристике-</vt:lpstr>
      <vt:lpstr>ПРОГРАМСКА СТРУКТУРА</vt:lpstr>
      <vt:lpstr>ПРОГРАМСКА СТРУКТУРА ГРАДА ВАЉЕВА ПРОГРАМ 6. ЗАШТИТА ЖИВОТНЕ СРЕДИНЕ</vt:lpstr>
      <vt:lpstr>СТРУКТУРА ПРОГРАМСКОГ БУЏЕТА</vt:lpstr>
      <vt:lpstr>СТРУКТУРА ПРОГРАМА 6. ЗАШТИТА ЖИВОТНЕ СРЕДИНЕ ГРАДА ВАЉЕВА</vt:lpstr>
      <vt:lpstr>ПЛАНИРАНИ РАСХОДИ БУЏЕТА ГРАДА ВАЉЕВА ПО ПРОГРАМИМА ЗА 2023. ГОДИНУ</vt:lpstr>
      <vt:lpstr>ПРИКАЗ УЧЕШЋА ПРОГРАМА 6. ЗАШТИТА ЖИВОТНЕ СРЕДИНЕ У УКУПНИМ ПЈР ГРАДА ВАЉЕВА У ПЕРИОДУ 2015-2023. ГОДИНЕ</vt:lpstr>
      <vt:lpstr>ПРИКАЗ ПЛАНИРАНИХ И ИЗВРШЕНИХ РАСХОДА У ОКВИРУ ПРОГРАМА 6. ЗАШТИТА ЖИВОТНЕ СРЕДИНЕ </vt:lpstr>
      <vt:lpstr>ЗАКЉУЧЦИ АНАЛИЗЕ -ПЛАНИРАЊЕ И РЕАЛИЗАЦИЈА ПРОГРАМА 6. ЗАШТИТА ЖИВОТНЕ СРЕДИНЕ-</vt:lpstr>
      <vt:lpstr>БУЏЕТСКИ ФОНД ЗА ЗАШТИТУ ЖИВОТНЕ СРЕДИНЕ</vt:lpstr>
      <vt:lpstr>НАКНАДА ЗА ЗАШТИТУ И УНАПРЕЂИВАЊЕ ЖИВОТНЕ СРЕДИНЕ</vt:lpstr>
      <vt:lpstr>РЕАЛИЗАЦИЈА ПРОГРАМА КОРИШЋЕЊА СРЕДСТАВА БУЏЕТСКОГ ФОНДА ЗА ЗАШТИТУ ЖИВОТНЕ СРЕДИНЕ</vt:lpstr>
      <vt:lpstr>ЗАКЉУЧЦИ АНАЛИЗЕ -РЕАЛИЗАЦИЈА ПРОГРАМА КОРИШЋЕЊА СРЕДСТАВА БУЏЕТСКОГ ФОНДА ЗА ЗАШТИТУ ЖИВОТНЕ СРЕДИНЕ-</vt:lpstr>
      <vt:lpstr>И опет...шта даље?</vt:lpstr>
      <vt:lpstr>ХВАЛА НА ПАЖЊИ!!!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УЛОГА И ЗНАЧАЈ ИНТЕРНЕ РЕВИЗИЈЕ У ЈАВНОМ СЕКТОРУ</dc:title>
  <dc:creator>Marko Matic</dc:creator>
  <cp:lastModifiedBy>Vladimir Pantić</cp:lastModifiedBy>
  <cp:revision>159</cp:revision>
  <cp:lastPrinted>2023-02-23T14:16:56Z</cp:lastPrinted>
  <dcterms:created xsi:type="dcterms:W3CDTF">2022-05-04T07:21:17Z</dcterms:created>
  <dcterms:modified xsi:type="dcterms:W3CDTF">2023-02-25T11:23:35Z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