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77" r:id="rId2"/>
    <p:sldId id="298" r:id="rId3"/>
    <p:sldId id="278" r:id="rId4"/>
    <p:sldId id="279" r:id="rId5"/>
    <p:sldId id="312" r:id="rId6"/>
    <p:sldId id="280" r:id="rId7"/>
    <p:sldId id="281" r:id="rId8"/>
    <p:sldId id="282" r:id="rId9"/>
    <p:sldId id="325" r:id="rId10"/>
    <p:sldId id="324" r:id="rId11"/>
    <p:sldId id="257" r:id="rId12"/>
    <p:sldId id="258" r:id="rId13"/>
    <p:sldId id="263" r:id="rId14"/>
    <p:sldId id="264" r:id="rId15"/>
    <p:sldId id="259" r:id="rId16"/>
    <p:sldId id="265" r:id="rId17"/>
    <p:sldId id="260" r:id="rId18"/>
    <p:sldId id="288" r:id="rId19"/>
    <p:sldId id="289" r:id="rId20"/>
    <p:sldId id="261" r:id="rId21"/>
    <p:sldId id="266" r:id="rId22"/>
    <p:sldId id="268" r:id="rId23"/>
    <p:sldId id="262" r:id="rId24"/>
    <p:sldId id="267" r:id="rId25"/>
    <p:sldId id="276" r:id="rId26"/>
    <p:sldId id="272" r:id="rId27"/>
    <p:sldId id="273" r:id="rId28"/>
    <p:sldId id="274" r:id="rId29"/>
    <p:sldId id="275" r:id="rId30"/>
    <p:sldId id="271" r:id="rId31"/>
  </p:sldIdLst>
  <p:sldSz cx="12192000" cy="6858000"/>
  <p:notesSz cx="6858000" cy="9144000"/>
  <p:defaultTextStyle>
    <a:defPPr>
      <a:defRPr lang="e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9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ksandarmacura:Desktop:CINSBackgroun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ksandarmacuraresfoundation\Documents\RES_Portfolio\HBS\Regional_Fact_Sheet\Plants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Users\aleksandarmacura\Documents\Austrian\Products\Final_Report\Data\Stoves\Tables_With_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Ukupno snabdevanje energijom po tipu goriva (%), 2019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79293013905177E-2"/>
          <c:y val="0.12003236245954693"/>
          <c:w val="0.76083137879041718"/>
          <c:h val="0.8573139158576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'TPES by source'!$C$17</c:f>
              <c:strCache>
                <c:ptCount val="1"/>
                <c:pt idx="0">
                  <c:v>Ugalj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'TPES by source'!$B$18:$B$22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Srbija</c:v>
                </c:pt>
              </c:strCache>
            </c:strRef>
          </c:cat>
          <c:val>
            <c:numRef>
              <c:f>'TPES by source'!$C$18:$C$22</c:f>
              <c:numCache>
                <c:formatCode>0%</c:formatCode>
                <c:ptCount val="5"/>
                <c:pt idx="0">
                  <c:v>5.2952802269259518E-2</c:v>
                </c:pt>
                <c:pt idx="1">
                  <c:v>0.54184617931948009</c:v>
                </c:pt>
                <c:pt idx="2">
                  <c:v>0.33834174161000219</c:v>
                </c:pt>
                <c:pt idx="3">
                  <c:v>0.36632119052895351</c:v>
                </c:pt>
                <c:pt idx="4">
                  <c:v>0.4916857856374231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4-774D-ABC9-6671CD5C64CD}"/>
            </c:ext>
          </c:extLst>
        </c:ser>
        <c:ser>
          <c:idx val="1"/>
          <c:order val="1"/>
          <c:tx>
            <c:strRef>
              <c:f>'TPES by source'!$D$17</c:f>
              <c:strCache>
                <c:ptCount val="1"/>
                <c:pt idx="0">
                  <c:v>Prirodni gas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'TPES by source'!$B$18:$B$22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Srbija</c:v>
                </c:pt>
              </c:strCache>
            </c:strRef>
          </c:cat>
          <c:val>
            <c:numRef>
              <c:f>'TPES by source'!$D$18:$D$22</c:f>
              <c:numCache>
                <c:formatCode>0%</c:formatCode>
                <c:ptCount val="5"/>
                <c:pt idx="0">
                  <c:v>2.4699702006082763E-2</c:v>
                </c:pt>
                <c:pt idx="1">
                  <c:v>2.60650716118884E-2</c:v>
                </c:pt>
                <c:pt idx="2">
                  <c:v>0</c:v>
                </c:pt>
                <c:pt idx="3">
                  <c:v>8.7116240219559174E-2</c:v>
                </c:pt>
                <c:pt idx="4">
                  <c:v>0.13033645744343569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4-774D-ABC9-6671CD5C64CD}"/>
            </c:ext>
          </c:extLst>
        </c:ser>
        <c:ser>
          <c:idx val="2"/>
          <c:order val="2"/>
          <c:tx>
            <c:strRef>
              <c:f>'TPES by source'!$E$17</c:f>
              <c:strCache>
                <c:ptCount val="1"/>
                <c:pt idx="0">
                  <c:v>Hidro energija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'TPES by source'!$B$18:$B$22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Srbija</c:v>
                </c:pt>
              </c:strCache>
            </c:strRef>
          </c:cat>
          <c:val>
            <c:numRef>
              <c:f>'TPES by source'!$E$18:$E$22</c:f>
              <c:numCache>
                <c:formatCode>0%</c:formatCode>
                <c:ptCount val="5"/>
                <c:pt idx="0">
                  <c:v>0.19110523998238663</c:v>
                </c:pt>
                <c:pt idx="1">
                  <c:v>7.2734497888898089E-2</c:v>
                </c:pt>
                <c:pt idx="2">
                  <c:v>0.12899758719017329</c:v>
                </c:pt>
                <c:pt idx="3">
                  <c:v>3.5703936041457135E-2</c:v>
                </c:pt>
                <c:pt idx="4">
                  <c:v>5.3172864128541955E-2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4-774D-ABC9-6671CD5C64CD}"/>
            </c:ext>
          </c:extLst>
        </c:ser>
        <c:ser>
          <c:idx val="3"/>
          <c:order val="3"/>
          <c:tx>
            <c:strRef>
              <c:f>'TPES by source'!$F$17</c:f>
              <c:strCache>
                <c:ptCount val="1"/>
                <c:pt idx="0">
                  <c:v>Biogoriva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'TPES by source'!$B$18:$B$22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Srbija</c:v>
                </c:pt>
              </c:strCache>
            </c:strRef>
          </c:cat>
          <c:val>
            <c:numRef>
              <c:f>'TPES by source'!$F$18:$F$22</c:f>
              <c:numCache>
                <c:formatCode>0%</c:formatCode>
                <c:ptCount val="5"/>
                <c:pt idx="0">
                  <c:v>0.11918732655422773</c:v>
                </c:pt>
                <c:pt idx="1">
                  <c:v>0.17286861495156883</c:v>
                </c:pt>
                <c:pt idx="2">
                  <c:v>0.13467865760035094</c:v>
                </c:pt>
                <c:pt idx="3">
                  <c:v>7.3044337998397629E-2</c:v>
                </c:pt>
                <c:pt idx="4">
                  <c:v>7.4761552986229662E-2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4-774D-ABC9-6671CD5C64CD}"/>
            </c:ext>
          </c:extLst>
        </c:ser>
        <c:ser>
          <c:idx val="4"/>
          <c:order val="4"/>
          <c:tx>
            <c:strRef>
              <c:f>'TPES by source'!$G$17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'TPES by source'!$B$18:$B$22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Srbija</c:v>
                </c:pt>
              </c:strCache>
            </c:strRef>
          </c:cat>
          <c:val>
            <c:numRef>
              <c:f>'TPES by source'!$G$18:$G$22</c:f>
              <c:numCache>
                <c:formatCode>0%</c:formatCode>
                <c:ptCount val="5"/>
                <c:pt idx="0">
                  <c:v>0.14374366378913089</c:v>
                </c:pt>
                <c:pt idx="1">
                  <c:v>0.22768772249358391</c:v>
                </c:pt>
                <c:pt idx="2">
                  <c:v>0.35470497916209698</c:v>
                </c:pt>
                <c:pt idx="3">
                  <c:v>0.37616555580178307</c:v>
                </c:pt>
                <c:pt idx="4">
                  <c:v>0.24414912641010544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94-774D-ABC9-6671CD5C64CD}"/>
            </c:ext>
          </c:extLst>
        </c:ser>
        <c:ser>
          <c:idx val="5"/>
          <c:order val="5"/>
          <c:tx>
            <c:strRef>
              <c:f>'TPES by source'!$H$17</c:f>
              <c:strCache>
                <c:ptCount val="1"/>
                <c:pt idx="0">
                  <c:v>Vetar, sunce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'TPES by source'!$B$18:$B$22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Srbija</c:v>
                </c:pt>
              </c:strCache>
            </c:strRef>
          </c:cat>
          <c:val>
            <c:numRef>
              <c:f>'TPES by source'!$H$18:$H$22</c:f>
              <c:numCache>
                <c:formatCode>0%</c:formatCode>
                <c:ptCount val="5"/>
                <c:pt idx="0">
                  <c:v>0.37274840506692064</c:v>
                </c:pt>
                <c:pt idx="1">
                  <c:v>3.3843861246791954E-3</c:v>
                </c:pt>
                <c:pt idx="2">
                  <c:v>2.3338451414783943E-2</c:v>
                </c:pt>
                <c:pt idx="3">
                  <c:v>5.5656887646386988E-3</c:v>
                </c:pt>
                <c:pt idx="4">
                  <c:v>5.4694052217045741E-3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94-774D-ABC9-6671CD5C64CD}"/>
            </c:ext>
          </c:extLst>
        </c:ser>
        <c:ser>
          <c:idx val="6"/>
          <c:order val="6"/>
          <c:tx>
            <c:strRef>
              <c:f>'TPES by source'!$I$17</c:f>
              <c:strCache>
                <c:ptCount val="1"/>
                <c:pt idx="0">
                  <c:v>Električna energija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'TPES by source'!$B$18:$B$22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Srbija</c:v>
                </c:pt>
              </c:strCache>
            </c:strRef>
          </c:cat>
          <c:val>
            <c:numRef>
              <c:f>'TPES by source'!$I$18:$I$22</c:f>
              <c:numCache>
                <c:formatCode>0%</c:formatCode>
                <c:ptCount val="5"/>
                <c:pt idx="0">
                  <c:v>6.8610283350229893E-3</c:v>
                </c:pt>
                <c:pt idx="1">
                  <c:v>-4.4586472390098518E-2</c:v>
                </c:pt>
                <c:pt idx="2">
                  <c:v>1.9938583022592674E-2</c:v>
                </c:pt>
                <c:pt idx="3">
                  <c:v>5.6083050645210783E-2</c:v>
                </c:pt>
                <c:pt idx="4">
                  <c:v>4.2480817255957854E-4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94-774D-ABC9-6671CD5C6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308431"/>
        <c:axId val="482310063"/>
      </c:barChart>
      <c:catAx>
        <c:axId val="48230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10063"/>
        <c:crosses val="autoZero"/>
        <c:auto val="1"/>
        <c:lblAlgn val="ctr"/>
        <c:lblOffset val="100"/>
        <c:noMultiLvlLbl val="0"/>
      </c:catAx>
      <c:valAx>
        <c:axId val="48231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30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Potrošnja finalne energije po sektorima u 2020 u %</a:t>
            </a:r>
            <a:endParaRPr lang="en-RS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'TFC by sectors TJ'!$AJ$18</c:f>
              <c:strCache>
                <c:ptCount val="1"/>
                <c:pt idx="0">
                  <c:v>Industrija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'TFC by sectors TJ'!$AI$19:$AI$23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</c:v>
                </c:pt>
              </c:strCache>
            </c:strRef>
          </c:cat>
          <c:val>
            <c:numRef>
              <c:f>'TFC by sectors TJ'!$AJ$19:$AJ$23</c:f>
              <c:numCache>
                <c:formatCode>0%</c:formatCode>
                <c:ptCount val="5"/>
                <c:pt idx="0">
                  <c:v>0.20480990048481756</c:v>
                </c:pt>
                <c:pt idx="1">
                  <c:v>0.14550073198817245</c:v>
                </c:pt>
                <c:pt idx="2">
                  <c:v>0.18271410269045038</c:v>
                </c:pt>
                <c:pt idx="3">
                  <c:v>0.24646292432184844</c:v>
                </c:pt>
                <c:pt idx="4">
                  <c:v>0.20955202908068976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4-824D-9296-7307F8EBB782}"/>
            </c:ext>
          </c:extLst>
        </c:ser>
        <c:ser>
          <c:idx val="1"/>
          <c:order val="1"/>
          <c:tx>
            <c:strRef>
              <c:f>'TFC by sectors TJ'!$AK$18</c:f>
              <c:strCache>
                <c:ptCount val="1"/>
                <c:pt idx="0">
                  <c:v>Saobraćaj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'TFC by sectors TJ'!$AI$19:$AI$23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</c:v>
                </c:pt>
              </c:strCache>
            </c:strRef>
          </c:cat>
          <c:val>
            <c:numRef>
              <c:f>'TFC by sectors TJ'!$AK$19:$AK$23</c:f>
              <c:numCache>
                <c:formatCode>0%</c:formatCode>
                <c:ptCount val="5"/>
                <c:pt idx="0">
                  <c:v>0.32196989027813216</c:v>
                </c:pt>
                <c:pt idx="1">
                  <c:v>0.29006405619817494</c:v>
                </c:pt>
                <c:pt idx="2">
                  <c:v>0.30938536841759467</c:v>
                </c:pt>
                <c:pt idx="3">
                  <c:v>0.34426688381088094</c:v>
                </c:pt>
                <c:pt idx="4">
                  <c:v>0.2333404609533701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4-824D-9296-7307F8EBB782}"/>
            </c:ext>
          </c:extLst>
        </c:ser>
        <c:ser>
          <c:idx val="2"/>
          <c:order val="2"/>
          <c:tx>
            <c:strRef>
              <c:f>'TFC by sectors TJ'!$AL$18</c:f>
              <c:strCache>
                <c:ptCount val="1"/>
                <c:pt idx="0">
                  <c:v>Domaćinstva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'TFC by sectors TJ'!$AI$19:$AI$23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</c:v>
                </c:pt>
              </c:strCache>
            </c:strRef>
          </c:cat>
          <c:val>
            <c:numRef>
              <c:f>'TFC by sectors TJ'!$AL$19:$AL$23</c:f>
              <c:numCache>
                <c:formatCode>0%</c:formatCode>
                <c:ptCount val="5"/>
                <c:pt idx="0">
                  <c:v>0.28900229650421028</c:v>
                </c:pt>
                <c:pt idx="1">
                  <c:v>0.43612028909192962</c:v>
                </c:pt>
                <c:pt idx="2">
                  <c:v>0.33438454715679511</c:v>
                </c:pt>
                <c:pt idx="3">
                  <c:v>0.27347447707262457</c:v>
                </c:pt>
                <c:pt idx="4">
                  <c:v>0.37175120533145978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4-824D-9296-7307F8EBB782}"/>
            </c:ext>
          </c:extLst>
        </c:ser>
        <c:ser>
          <c:idx val="3"/>
          <c:order val="3"/>
          <c:tx>
            <c:strRef>
              <c:f>'TFC by sectors TJ'!$AM$18</c:f>
              <c:strCache>
                <c:ptCount val="1"/>
                <c:pt idx="0">
                  <c:v>Komercijalne zgrade i javni sektor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'TFC by sectors TJ'!$AI$19:$AI$23</c:f>
              <c:strCache>
                <c:ptCount val="5"/>
                <c:pt idx="0">
                  <c:v>ALB</c:v>
                </c:pt>
                <c:pt idx="1">
                  <c:v>BIH</c:v>
                </c:pt>
                <c:pt idx="2">
                  <c:v>CG</c:v>
                </c:pt>
                <c:pt idx="3">
                  <c:v>MKD</c:v>
                </c:pt>
                <c:pt idx="4">
                  <c:v>SRB</c:v>
                </c:pt>
              </c:strCache>
            </c:strRef>
          </c:cat>
          <c:val>
            <c:numRef>
              <c:f>'TFC by sectors TJ'!$AM$19:$AM$23</c:f>
              <c:numCache>
                <c:formatCode>0%</c:formatCode>
                <c:ptCount val="5"/>
                <c:pt idx="0">
                  <c:v>0.10514161775963256</c:v>
                </c:pt>
                <c:pt idx="1">
                  <c:v>9.1489841855835946E-2</c:v>
                </c:pt>
                <c:pt idx="2">
                  <c:v>0.12338622252882625</c:v>
                </c:pt>
                <c:pt idx="3">
                  <c:v>9.5679169423380325E-2</c:v>
                </c:pt>
                <c:pt idx="4">
                  <c:v>9.1297175935118297E-2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4-824D-9296-7307F8EBB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129503"/>
        <c:axId val="615132895"/>
      </c:barChart>
      <c:catAx>
        <c:axId val="615129503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132895"/>
        <c:crosses val="autoZero"/>
        <c:auto val="1"/>
        <c:lblAlgn val="ctr"/>
        <c:lblOffset val="100"/>
        <c:noMultiLvlLbl val="0"/>
      </c:catAx>
      <c:valAx>
        <c:axId val="61513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12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(Electricity!$B$35,Electricity!$B$36,Electricity!$B$38,Electricity!$B$41,Electricity!$B$43)</c:f>
              <c:strCache>
                <c:ptCount val="5"/>
                <c:pt idx="0">
                  <c:v>Сопствена потрошња</c:v>
                </c:pt>
                <c:pt idx="1">
                  <c:v>Губици</c:v>
                </c:pt>
                <c:pt idx="2">
                  <c:v>Индустрија</c:v>
                </c:pt>
                <c:pt idx="3">
                  <c:v>Домаћинства</c:v>
                </c:pt>
                <c:pt idx="4">
                  <c:v>Остало</c:v>
                </c:pt>
              </c:strCache>
            </c:strRef>
          </c:cat>
          <c:val>
            <c:numRef>
              <c:f>(Electricity!$C$35,Electricity!$C$36,Electricity!$C$38,Electricity!$C$41,Electricity!$C$43)</c:f>
              <c:numCache>
                <c:formatCode>General</c:formatCode>
                <c:ptCount val="5"/>
                <c:pt idx="0">
                  <c:v>4936</c:v>
                </c:pt>
                <c:pt idx="1">
                  <c:v>5501</c:v>
                </c:pt>
                <c:pt idx="2">
                  <c:v>6769</c:v>
                </c:pt>
                <c:pt idx="3">
                  <c:v>14146</c:v>
                </c:pt>
                <c:pt idx="4">
                  <c:v>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C-B740-A904-BC479619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675912"/>
        <c:axId val="-2137671416"/>
      </c:barChart>
      <c:catAx>
        <c:axId val="-2137675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137671416"/>
        <c:crosses val="autoZero"/>
        <c:auto val="1"/>
        <c:lblAlgn val="ctr"/>
        <c:lblOffset val="100"/>
        <c:noMultiLvlLbl val="0"/>
      </c:catAx>
      <c:valAx>
        <c:axId val="-2137671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37675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Sheet2!$J$19:$J$23</c:f>
              <c:numCache>
                <c:formatCode>General</c:formatCode>
                <c:ptCount val="5"/>
                <c:pt idx="0">
                  <c:v>1956</c:v>
                </c:pt>
                <c:pt idx="1">
                  <c:v>1960</c:v>
                </c:pt>
                <c:pt idx="2">
                  <c:v>1970</c:v>
                </c:pt>
                <c:pt idx="3">
                  <c:v>1985</c:v>
                </c:pt>
                <c:pt idx="4">
                  <c:v>1991</c:v>
                </c:pt>
              </c:numCache>
            </c:numRef>
          </c:cat>
          <c:val>
            <c:numRef>
              <c:f>Sheet2!$K$19:$K$23</c:f>
              <c:numCache>
                <c:formatCode>General</c:formatCode>
                <c:ptCount val="5"/>
                <c:pt idx="0">
                  <c:v>100</c:v>
                </c:pt>
                <c:pt idx="1">
                  <c:v>310</c:v>
                </c:pt>
                <c:pt idx="2">
                  <c:v>1341</c:v>
                </c:pt>
                <c:pt idx="3">
                  <c:v>4055</c:v>
                </c:pt>
                <c:pt idx="4">
                  <c:v>4197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1-3441-B952-0C8ABBC39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129087"/>
        <c:axId val="729130719"/>
      </c:barChart>
      <c:catAx>
        <c:axId val="72912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130719"/>
        <c:crosses val="autoZero"/>
        <c:auto val="1"/>
        <c:lblAlgn val="ctr"/>
        <c:lblOffset val="100"/>
        <c:noMultiLvlLbl val="0"/>
      </c:catAx>
      <c:valAx>
        <c:axId val="729130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12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06087653192794"/>
          <c:y val="0.15877313938082455"/>
          <c:w val="0.70648239717253147"/>
          <c:h val="0.3605664689200442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'Space &amp; water heating, cooking'!$C$6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cooking'!$B$7:$B$8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cooking'!$C$7:$C$8</c:f>
              <c:numCache>
                <c:formatCode>0.0%</c:formatCode>
                <c:ptCount val="2"/>
                <c:pt idx="0">
                  <c:v>7.9684984324797203E-2</c:v>
                </c:pt>
                <c:pt idx="1">
                  <c:v>5.2920897673121602E-2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3-2F4B-8016-0448BA39FE7F}"/>
            </c:ext>
          </c:extLst>
        </c:ser>
        <c:ser>
          <c:idx val="1"/>
          <c:order val="1"/>
          <c:tx>
            <c:strRef>
              <c:f>'Space &amp; water heating, cooking'!$D$6</c:f>
              <c:strCache>
                <c:ptCount val="1"/>
                <c:pt idx="0">
                  <c:v>Derived Heat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cooking'!$B$7:$B$8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cooking'!$D$7:$D$8</c:f>
              <c:numCache>
                <c:formatCode>0.0%</c:formatCode>
                <c:ptCount val="2"/>
                <c:pt idx="0">
                  <c:v>0.20879338673834499</c:v>
                </c:pt>
                <c:pt idx="1">
                  <c:v>0.101389665379606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3-2F4B-8016-0448BA39FE7F}"/>
            </c:ext>
          </c:extLst>
        </c:ser>
        <c:ser>
          <c:idx val="2"/>
          <c:order val="2"/>
          <c:tx>
            <c:strRef>
              <c:f>'Space &amp; water heating, cooking'!$E$6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cooking'!$B$7:$B$8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cooking'!$E$7:$E$8</c:f>
              <c:numCache>
                <c:formatCode>0.0%</c:formatCode>
                <c:ptCount val="2"/>
                <c:pt idx="0">
                  <c:v>0.10747978007912</c:v>
                </c:pt>
                <c:pt idx="1">
                  <c:v>0.38012621683546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3-2F4B-8016-0448BA39FE7F}"/>
            </c:ext>
          </c:extLst>
        </c:ser>
        <c:ser>
          <c:idx val="3"/>
          <c:order val="3"/>
          <c:tx>
            <c:strRef>
              <c:f>'Space &amp; water heating, cooking'!$F$6</c:f>
              <c:strCache>
                <c:ptCount val="1"/>
                <c:pt idx="0">
                  <c:v>Solid fuels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cooking'!$B$7:$B$8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cooking'!$F$7:$F$8</c:f>
              <c:numCache>
                <c:formatCode>0.0%</c:formatCode>
                <c:ptCount val="2"/>
                <c:pt idx="0">
                  <c:v>0.126279772136071</c:v>
                </c:pt>
                <c:pt idx="1">
                  <c:v>4.1654934823156901E-2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23-2F4B-8016-0448BA39FE7F}"/>
            </c:ext>
          </c:extLst>
        </c:ser>
        <c:ser>
          <c:idx val="4"/>
          <c:order val="4"/>
          <c:tx>
            <c:strRef>
              <c:f>'Space &amp; water heating, cooking'!$G$6</c:f>
              <c:strCache>
                <c:ptCount val="1"/>
                <c:pt idx="0">
                  <c:v>Oil &amp; petroleum products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cooking'!$B$7:$B$8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cooking'!$G$7:$G$8</c:f>
              <c:numCache>
                <c:formatCode>0.0%</c:formatCode>
                <c:ptCount val="2"/>
                <c:pt idx="0">
                  <c:v>2.08741766400206E-2</c:v>
                </c:pt>
                <c:pt idx="1">
                  <c:v>0.144892647386026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23-2F4B-8016-0448BA39FE7F}"/>
            </c:ext>
          </c:extLst>
        </c:ser>
        <c:ser>
          <c:idx val="5"/>
          <c:order val="5"/>
          <c:tx>
            <c:strRef>
              <c:f>'Space &amp; water heating, cooking'!$H$6</c:f>
              <c:strCache>
                <c:ptCount val="1"/>
                <c:pt idx="0">
                  <c:v>Renewables and Wastes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cooking'!$B$7:$B$8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cooking'!$H$7:$H$8</c:f>
              <c:numCache>
                <c:formatCode>0.0%</c:formatCode>
                <c:ptCount val="2"/>
                <c:pt idx="0">
                  <c:v>0.45688790008164598</c:v>
                </c:pt>
                <c:pt idx="1">
                  <c:v>0.27901563790263001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23-2F4B-8016-0448BA39F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475792"/>
        <c:axId val="386475464"/>
      </c:barChart>
      <c:catAx>
        <c:axId val="3864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475464"/>
        <c:crosses val="autoZero"/>
        <c:auto val="1"/>
        <c:lblAlgn val="ctr"/>
        <c:lblOffset val="100"/>
        <c:noMultiLvlLbl val="0"/>
      </c:catAx>
      <c:valAx>
        <c:axId val="386475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475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'Space &amp; water heating, cooking'!$C$18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cooking'!$B$19:$B$20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cooking'!$C$19:$C$20</c:f>
              <c:numCache>
                <c:formatCode>0.0%</c:formatCode>
                <c:ptCount val="2"/>
                <c:pt idx="0">
                  <c:v>0.59070215098287304</c:v>
                </c:pt>
                <c:pt idx="1">
                  <c:v>0.49767025612603399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A-7441-9C2C-B740C0AB1462}"/>
            </c:ext>
          </c:extLst>
        </c:ser>
        <c:ser>
          <c:idx val="1"/>
          <c:order val="1"/>
          <c:tx>
            <c:strRef>
              <c:f>'Space &amp; water heating, cooking'!$D$18</c:f>
              <c:strCache>
                <c:ptCount val="1"/>
                <c:pt idx="0">
                  <c:v>Derived Heat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cooking'!$B$19:$B$20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cooking'!$D$19:$D$20</c:f>
              <c:numCache>
                <c:formatCode>0.0%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2A-7441-9C2C-B740C0AB1462}"/>
            </c:ext>
          </c:extLst>
        </c:ser>
        <c:ser>
          <c:idx val="2"/>
          <c:order val="2"/>
          <c:tx>
            <c:strRef>
              <c:f>'Space &amp; water heating, cooking'!$E$18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cooking'!$B$19:$B$20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cooking'!$E$19:$E$20</c:f>
              <c:numCache>
                <c:formatCode>0.0%</c:formatCode>
                <c:ptCount val="2"/>
                <c:pt idx="0">
                  <c:v>2.6157878501968799E-2</c:v>
                </c:pt>
                <c:pt idx="1">
                  <c:v>0.309694949087094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2A-7441-9C2C-B740C0AB1462}"/>
            </c:ext>
          </c:extLst>
        </c:ser>
        <c:ser>
          <c:idx val="3"/>
          <c:order val="3"/>
          <c:tx>
            <c:strRef>
              <c:f>'Space &amp; water heating, cooking'!$F$18</c:f>
              <c:strCache>
                <c:ptCount val="1"/>
                <c:pt idx="0">
                  <c:v>Solid fuels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cooking'!$B$19:$B$20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cooking'!$F$19:$F$20</c:f>
              <c:numCache>
                <c:formatCode>0.0%</c:formatCode>
                <c:ptCount val="2"/>
                <c:pt idx="0">
                  <c:v>1.40415416768623E-2</c:v>
                </c:pt>
                <c:pt idx="1">
                  <c:v>5.5163605823609499E-3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2A-7441-9C2C-B740C0AB1462}"/>
            </c:ext>
          </c:extLst>
        </c:ser>
        <c:ser>
          <c:idx val="4"/>
          <c:order val="4"/>
          <c:tx>
            <c:strRef>
              <c:f>'Space &amp; water heating, cooking'!$G$18</c:f>
              <c:strCache>
                <c:ptCount val="1"/>
                <c:pt idx="0">
                  <c:v>Oil &amp; petroleum products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cooking'!$B$19:$B$20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cooking'!$G$19:$G$20</c:f>
              <c:numCache>
                <c:formatCode>0.0%</c:formatCode>
                <c:ptCount val="2"/>
                <c:pt idx="0">
                  <c:v>4.9231922263119801E-2</c:v>
                </c:pt>
                <c:pt idx="1">
                  <c:v>0.13005513747699901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A-7441-9C2C-B740C0AB1462}"/>
            </c:ext>
          </c:extLst>
        </c:ser>
        <c:ser>
          <c:idx val="5"/>
          <c:order val="5"/>
          <c:tx>
            <c:strRef>
              <c:f>'Space &amp; water heating, cooking'!$H$18</c:f>
              <c:strCache>
                <c:ptCount val="1"/>
                <c:pt idx="0">
                  <c:v>Renewables and Wastes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'Space &amp; water heating, cooking'!$B$19:$B$20</c:f>
              <c:strCache>
                <c:ptCount val="2"/>
                <c:pt idx="0">
                  <c:v>Serbia</c:v>
                </c:pt>
                <c:pt idx="1">
                  <c:v>EU-27</c:v>
                </c:pt>
              </c:strCache>
            </c:strRef>
          </c:cat>
          <c:val>
            <c:numRef>
              <c:f>'Space &amp; water heating, cooking'!$H$19:$H$20</c:f>
              <c:numCache>
                <c:formatCode>0.0%</c:formatCode>
                <c:ptCount val="2"/>
                <c:pt idx="0">
                  <c:v>0.31986650657517601</c:v>
                </c:pt>
                <c:pt idx="1">
                  <c:v>5.7063296727512397E-2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2A-7441-9C2C-B740C0AB1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6656880"/>
        <c:axId val="606659832"/>
      </c:barChart>
      <c:catAx>
        <c:axId val="60665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659832"/>
        <c:crosses val="autoZero"/>
        <c:auto val="1"/>
        <c:lblAlgn val="ctr"/>
        <c:lblOffset val="100"/>
        <c:noMultiLvlLbl val="0"/>
      </c:catAx>
      <c:valAx>
        <c:axId val="606659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656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Efficiency!$D$8:$D$11</c:f>
              <c:strCache>
                <c:ptCount val="4"/>
                <c:pt idx="0">
                  <c:v>Real-life Serbia</c:v>
                </c:pt>
                <c:pt idx="1">
                  <c:v>Minimal eco-design requirement</c:v>
                </c:pt>
                <c:pt idx="2">
                  <c:v>Benchmark eco-design value</c:v>
                </c:pt>
                <c:pt idx="3">
                  <c:v>Real-life test value of eco-design compliant device with 81% lab efficiency</c:v>
                </c:pt>
              </c:strCache>
            </c:strRef>
          </c:cat>
          <c:val>
            <c:numRef>
              <c:f>Efficiency!$E$8:$E$11</c:f>
              <c:numCache>
                <c:formatCode>General</c:formatCode>
                <c:ptCount val="4"/>
                <c:pt idx="0">
                  <c:v>32.5</c:v>
                </c:pt>
                <c:pt idx="1">
                  <c:v>65</c:v>
                </c:pt>
                <c:pt idx="2">
                  <c:v>86</c:v>
                </c:pt>
                <c:pt idx="3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F-134D-98C1-06E4307EE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43249472"/>
        <c:axId val="343251152"/>
      </c:barChart>
      <c:catAx>
        <c:axId val="34324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251152"/>
        <c:crosses val="autoZero"/>
        <c:auto val="1"/>
        <c:lblAlgn val="ctr"/>
        <c:lblOffset val="100"/>
        <c:noMultiLvlLbl val="0"/>
      </c:catAx>
      <c:valAx>
        <c:axId val="34325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2494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712C-CC75-4FFF-B7FC-F837F4C0927A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CEF583-E026-4FD6-A993-15D48EBC8A07}">
      <dgm:prSet/>
      <dgm:spPr/>
      <dgm:t>
        <a:bodyPr/>
        <a:lstStyle/>
        <a:p>
          <a:r>
            <a:rPr lang="sr-Cyrl-CS" dirty="0"/>
            <a:t>”</a:t>
          </a:r>
          <a:r>
            <a:rPr lang="sr-Latn-RS" dirty="0"/>
            <a:t>Praktični ljudi današnjice su robovi davno umrlih ekonomista</a:t>
          </a:r>
          <a:r>
            <a:rPr lang="sr-Cyrl-CS" dirty="0"/>
            <a:t>” </a:t>
          </a:r>
          <a:endParaRPr lang="en-US" dirty="0"/>
        </a:p>
      </dgm:t>
    </dgm:pt>
    <dgm:pt modelId="{B395F835-D94D-409F-BCB7-C2B484B8B44E}" type="parTrans" cxnId="{BC409C3D-76FA-44C2-8E0A-2DBAB53FECE1}">
      <dgm:prSet/>
      <dgm:spPr/>
      <dgm:t>
        <a:bodyPr/>
        <a:lstStyle/>
        <a:p>
          <a:endParaRPr lang="en-US"/>
        </a:p>
      </dgm:t>
    </dgm:pt>
    <dgm:pt modelId="{33E4CDC6-AD73-494D-A4AA-F479371CFAE5}" type="sibTrans" cxnId="{BC409C3D-76FA-44C2-8E0A-2DBAB53FECE1}">
      <dgm:prSet/>
      <dgm:spPr/>
      <dgm:t>
        <a:bodyPr/>
        <a:lstStyle/>
        <a:p>
          <a:endParaRPr lang="en-US"/>
        </a:p>
      </dgm:t>
    </dgm:pt>
    <dgm:pt modelId="{E2650C59-0060-424E-A670-5A539E9BDE4B}">
      <dgm:prSet/>
      <dgm:spPr/>
      <dgm:t>
        <a:bodyPr/>
        <a:lstStyle/>
        <a:p>
          <a:r>
            <a:rPr lang="sr-Latn-RS" dirty="0"/>
            <a:t>Džon </a:t>
          </a:r>
          <a:r>
            <a:rPr lang="sr-Latn-RS" dirty="0" err="1"/>
            <a:t>Majnard</a:t>
          </a:r>
          <a:r>
            <a:rPr lang="sr-Latn-RS" dirty="0"/>
            <a:t> </a:t>
          </a:r>
          <a:r>
            <a:rPr lang="sr-Latn-RS" dirty="0" err="1"/>
            <a:t>Kejns</a:t>
          </a:r>
          <a:endParaRPr lang="en-US" dirty="0"/>
        </a:p>
      </dgm:t>
    </dgm:pt>
    <dgm:pt modelId="{FE4FBABD-83EC-4887-81EC-1B279A93FC9B}" type="parTrans" cxnId="{AE6A1FCD-4DE0-4BA3-BDA1-C4362ECCDDF9}">
      <dgm:prSet/>
      <dgm:spPr/>
      <dgm:t>
        <a:bodyPr/>
        <a:lstStyle/>
        <a:p>
          <a:endParaRPr lang="en-US"/>
        </a:p>
      </dgm:t>
    </dgm:pt>
    <dgm:pt modelId="{7D742246-55B1-4B90-A113-BD6F8E399FFF}" type="sibTrans" cxnId="{AE6A1FCD-4DE0-4BA3-BDA1-C4362ECCDDF9}">
      <dgm:prSet/>
      <dgm:spPr/>
      <dgm:t>
        <a:bodyPr/>
        <a:lstStyle/>
        <a:p>
          <a:endParaRPr lang="en-US"/>
        </a:p>
      </dgm:t>
    </dgm:pt>
    <dgm:pt modelId="{A04DCA38-594A-4A52-A413-A1429BD9D3CC}">
      <dgm:prSet/>
      <dgm:spPr/>
      <dgm:t>
        <a:bodyPr/>
        <a:lstStyle/>
        <a:p>
          <a:r>
            <a:rPr lang="sr-Cyrl-CS" dirty="0"/>
            <a:t>” </a:t>
          </a:r>
          <a:r>
            <a:rPr lang="sr-Latn-RS" dirty="0"/>
            <a:t>Ne postoji tehničko rešenje za organizacioni problem</a:t>
          </a:r>
          <a:r>
            <a:rPr lang="sr-Cyrl-CS" dirty="0"/>
            <a:t>”</a:t>
          </a:r>
          <a:endParaRPr lang="en-US" dirty="0"/>
        </a:p>
      </dgm:t>
    </dgm:pt>
    <dgm:pt modelId="{52DFAA38-809C-449A-85EC-7D8C121DCBA4}" type="parTrans" cxnId="{6B546B2A-4DD2-456F-B274-3EF016364803}">
      <dgm:prSet/>
      <dgm:spPr/>
      <dgm:t>
        <a:bodyPr/>
        <a:lstStyle/>
        <a:p>
          <a:endParaRPr lang="en-US"/>
        </a:p>
      </dgm:t>
    </dgm:pt>
    <dgm:pt modelId="{F77DCE00-D1C7-4273-AFDA-5BCFBCBA3F12}" type="sibTrans" cxnId="{6B546B2A-4DD2-456F-B274-3EF016364803}">
      <dgm:prSet/>
      <dgm:spPr/>
      <dgm:t>
        <a:bodyPr/>
        <a:lstStyle/>
        <a:p>
          <a:endParaRPr lang="en-US"/>
        </a:p>
      </dgm:t>
    </dgm:pt>
    <dgm:pt modelId="{B3E5B8ED-D975-4E5E-A428-1B02DAE7B0DE}">
      <dgm:prSet/>
      <dgm:spPr/>
      <dgm:t>
        <a:bodyPr/>
        <a:lstStyle/>
        <a:p>
          <a:r>
            <a:rPr lang="en-GB"/>
            <a:t>IBM ?</a:t>
          </a:r>
          <a:endParaRPr lang="en-US"/>
        </a:p>
      </dgm:t>
    </dgm:pt>
    <dgm:pt modelId="{4D16D9A1-A69A-4A92-A493-B3FA4593423B}" type="parTrans" cxnId="{887D3A2E-71F2-49EB-988C-5160ADC0A337}">
      <dgm:prSet/>
      <dgm:spPr/>
      <dgm:t>
        <a:bodyPr/>
        <a:lstStyle/>
        <a:p>
          <a:endParaRPr lang="en-US"/>
        </a:p>
      </dgm:t>
    </dgm:pt>
    <dgm:pt modelId="{D26E19C5-3429-4568-AF67-96A44125D08B}" type="sibTrans" cxnId="{887D3A2E-71F2-49EB-988C-5160ADC0A337}">
      <dgm:prSet/>
      <dgm:spPr/>
      <dgm:t>
        <a:bodyPr/>
        <a:lstStyle/>
        <a:p>
          <a:endParaRPr lang="en-US"/>
        </a:p>
      </dgm:t>
    </dgm:pt>
    <dgm:pt modelId="{55794532-DE7D-F044-B9F4-E94F5B06B477}" type="pres">
      <dgm:prSet presAssocID="{81FA712C-CC75-4FFF-B7FC-F837F4C0927A}" presName="vert0" presStyleCnt="0">
        <dgm:presLayoutVars>
          <dgm:dir/>
          <dgm:animOne val="branch"/>
          <dgm:animLvl val="lvl"/>
        </dgm:presLayoutVars>
      </dgm:prSet>
      <dgm:spPr/>
    </dgm:pt>
    <dgm:pt modelId="{321E79CD-24D9-5F48-9B57-135DA05B389B}" type="pres">
      <dgm:prSet presAssocID="{E4CEF583-E026-4FD6-A993-15D48EBC8A07}" presName="thickLine" presStyleLbl="alignNode1" presStyleIdx="0" presStyleCnt="4"/>
      <dgm:spPr/>
    </dgm:pt>
    <dgm:pt modelId="{2AF6E3EA-A4EE-EA4C-9816-0A4D3AD68610}" type="pres">
      <dgm:prSet presAssocID="{E4CEF583-E026-4FD6-A993-15D48EBC8A07}" presName="horz1" presStyleCnt="0"/>
      <dgm:spPr/>
    </dgm:pt>
    <dgm:pt modelId="{35A24030-DB2F-AA43-AEDB-0CE35249BCC4}" type="pres">
      <dgm:prSet presAssocID="{E4CEF583-E026-4FD6-A993-15D48EBC8A07}" presName="tx1" presStyleLbl="revTx" presStyleIdx="0" presStyleCnt="4"/>
      <dgm:spPr/>
    </dgm:pt>
    <dgm:pt modelId="{926DE82E-B7C5-F34C-A603-F082652D5769}" type="pres">
      <dgm:prSet presAssocID="{E4CEF583-E026-4FD6-A993-15D48EBC8A07}" presName="vert1" presStyleCnt="0"/>
      <dgm:spPr/>
    </dgm:pt>
    <dgm:pt modelId="{4706C5D9-1E39-C542-A0B4-D1284E8AABDD}" type="pres">
      <dgm:prSet presAssocID="{E2650C59-0060-424E-A670-5A539E9BDE4B}" presName="thickLine" presStyleLbl="alignNode1" presStyleIdx="1" presStyleCnt="4"/>
      <dgm:spPr/>
    </dgm:pt>
    <dgm:pt modelId="{EE2ACE2E-2DFB-E342-AE9D-82F1744FF8D1}" type="pres">
      <dgm:prSet presAssocID="{E2650C59-0060-424E-A670-5A539E9BDE4B}" presName="horz1" presStyleCnt="0"/>
      <dgm:spPr/>
    </dgm:pt>
    <dgm:pt modelId="{AEC2FF99-18BA-114D-A1BF-644458939133}" type="pres">
      <dgm:prSet presAssocID="{E2650C59-0060-424E-A670-5A539E9BDE4B}" presName="tx1" presStyleLbl="revTx" presStyleIdx="1" presStyleCnt="4"/>
      <dgm:spPr/>
    </dgm:pt>
    <dgm:pt modelId="{17F35D58-8075-8447-BB4B-091C13329091}" type="pres">
      <dgm:prSet presAssocID="{E2650C59-0060-424E-A670-5A539E9BDE4B}" presName="vert1" presStyleCnt="0"/>
      <dgm:spPr/>
    </dgm:pt>
    <dgm:pt modelId="{60D8DFF7-26D5-394D-B948-FCDAE82510C5}" type="pres">
      <dgm:prSet presAssocID="{A04DCA38-594A-4A52-A413-A1429BD9D3CC}" presName="thickLine" presStyleLbl="alignNode1" presStyleIdx="2" presStyleCnt="4"/>
      <dgm:spPr/>
    </dgm:pt>
    <dgm:pt modelId="{934DB460-D555-0D4E-9D13-1D90ED145F29}" type="pres">
      <dgm:prSet presAssocID="{A04DCA38-594A-4A52-A413-A1429BD9D3CC}" presName="horz1" presStyleCnt="0"/>
      <dgm:spPr/>
    </dgm:pt>
    <dgm:pt modelId="{76FD4214-4EE9-0740-AA99-406BCCF69031}" type="pres">
      <dgm:prSet presAssocID="{A04DCA38-594A-4A52-A413-A1429BD9D3CC}" presName="tx1" presStyleLbl="revTx" presStyleIdx="2" presStyleCnt="4"/>
      <dgm:spPr/>
    </dgm:pt>
    <dgm:pt modelId="{3F099170-2C30-CA48-B136-0FA991077DFD}" type="pres">
      <dgm:prSet presAssocID="{A04DCA38-594A-4A52-A413-A1429BD9D3CC}" presName="vert1" presStyleCnt="0"/>
      <dgm:spPr/>
    </dgm:pt>
    <dgm:pt modelId="{1443577A-D710-D642-BA4A-5260892792B6}" type="pres">
      <dgm:prSet presAssocID="{B3E5B8ED-D975-4E5E-A428-1B02DAE7B0DE}" presName="thickLine" presStyleLbl="alignNode1" presStyleIdx="3" presStyleCnt="4"/>
      <dgm:spPr/>
    </dgm:pt>
    <dgm:pt modelId="{149C9056-950C-F843-A66A-27382FB62F6E}" type="pres">
      <dgm:prSet presAssocID="{B3E5B8ED-D975-4E5E-A428-1B02DAE7B0DE}" presName="horz1" presStyleCnt="0"/>
      <dgm:spPr/>
    </dgm:pt>
    <dgm:pt modelId="{EE7B13F5-1533-9748-8EDD-A1B12B2DFB6F}" type="pres">
      <dgm:prSet presAssocID="{B3E5B8ED-D975-4E5E-A428-1B02DAE7B0DE}" presName="tx1" presStyleLbl="revTx" presStyleIdx="3" presStyleCnt="4"/>
      <dgm:spPr/>
    </dgm:pt>
    <dgm:pt modelId="{2315DFF2-F426-A342-8264-CD479DDE2400}" type="pres">
      <dgm:prSet presAssocID="{B3E5B8ED-D975-4E5E-A428-1B02DAE7B0DE}" presName="vert1" presStyleCnt="0"/>
      <dgm:spPr/>
    </dgm:pt>
  </dgm:ptLst>
  <dgm:cxnLst>
    <dgm:cxn modelId="{6B546B2A-4DD2-456F-B274-3EF016364803}" srcId="{81FA712C-CC75-4FFF-B7FC-F837F4C0927A}" destId="{A04DCA38-594A-4A52-A413-A1429BD9D3CC}" srcOrd="2" destOrd="0" parTransId="{52DFAA38-809C-449A-85EC-7D8C121DCBA4}" sibTransId="{F77DCE00-D1C7-4273-AFDA-5BCFBCBA3F12}"/>
    <dgm:cxn modelId="{887D3A2E-71F2-49EB-988C-5160ADC0A337}" srcId="{81FA712C-CC75-4FFF-B7FC-F837F4C0927A}" destId="{B3E5B8ED-D975-4E5E-A428-1B02DAE7B0DE}" srcOrd="3" destOrd="0" parTransId="{4D16D9A1-A69A-4A92-A493-B3FA4593423B}" sibTransId="{D26E19C5-3429-4568-AF67-96A44125D08B}"/>
    <dgm:cxn modelId="{BC409C3D-76FA-44C2-8E0A-2DBAB53FECE1}" srcId="{81FA712C-CC75-4FFF-B7FC-F837F4C0927A}" destId="{E4CEF583-E026-4FD6-A993-15D48EBC8A07}" srcOrd="0" destOrd="0" parTransId="{B395F835-D94D-409F-BCB7-C2B484B8B44E}" sibTransId="{33E4CDC6-AD73-494D-A4AA-F479371CFAE5}"/>
    <dgm:cxn modelId="{4BD3B757-119F-9C4F-AB46-D010FC9ADE34}" type="presOf" srcId="{A04DCA38-594A-4A52-A413-A1429BD9D3CC}" destId="{76FD4214-4EE9-0740-AA99-406BCCF69031}" srcOrd="0" destOrd="0" presId="urn:microsoft.com/office/officeart/2008/layout/LinedList"/>
    <dgm:cxn modelId="{D5730158-C3BB-5A45-9BE6-56F2A9ECFBDD}" type="presOf" srcId="{B3E5B8ED-D975-4E5E-A428-1B02DAE7B0DE}" destId="{EE7B13F5-1533-9748-8EDD-A1B12B2DFB6F}" srcOrd="0" destOrd="0" presId="urn:microsoft.com/office/officeart/2008/layout/LinedList"/>
    <dgm:cxn modelId="{69AF9091-39EC-ED45-88D3-DCAAC16C423E}" type="presOf" srcId="{E4CEF583-E026-4FD6-A993-15D48EBC8A07}" destId="{35A24030-DB2F-AA43-AEDB-0CE35249BCC4}" srcOrd="0" destOrd="0" presId="urn:microsoft.com/office/officeart/2008/layout/LinedList"/>
    <dgm:cxn modelId="{4937BC95-5C88-3B43-81A6-CA2AB28A8E89}" type="presOf" srcId="{E2650C59-0060-424E-A670-5A539E9BDE4B}" destId="{AEC2FF99-18BA-114D-A1BF-644458939133}" srcOrd="0" destOrd="0" presId="urn:microsoft.com/office/officeart/2008/layout/LinedList"/>
    <dgm:cxn modelId="{AE6A1FCD-4DE0-4BA3-BDA1-C4362ECCDDF9}" srcId="{81FA712C-CC75-4FFF-B7FC-F837F4C0927A}" destId="{E2650C59-0060-424E-A670-5A539E9BDE4B}" srcOrd="1" destOrd="0" parTransId="{FE4FBABD-83EC-4887-81EC-1B279A93FC9B}" sibTransId="{7D742246-55B1-4B90-A113-BD6F8E399FFF}"/>
    <dgm:cxn modelId="{79AC40D9-FDF7-2345-A254-3F3F4288934C}" type="presOf" srcId="{81FA712C-CC75-4FFF-B7FC-F837F4C0927A}" destId="{55794532-DE7D-F044-B9F4-E94F5B06B477}" srcOrd="0" destOrd="0" presId="urn:microsoft.com/office/officeart/2008/layout/LinedList"/>
    <dgm:cxn modelId="{D3BB8573-A55C-AE45-9870-5BF4AF6E90A5}" type="presParOf" srcId="{55794532-DE7D-F044-B9F4-E94F5B06B477}" destId="{321E79CD-24D9-5F48-9B57-135DA05B389B}" srcOrd="0" destOrd="0" presId="urn:microsoft.com/office/officeart/2008/layout/LinedList"/>
    <dgm:cxn modelId="{B6B35588-2561-9446-A74D-3DAF8EF9AE95}" type="presParOf" srcId="{55794532-DE7D-F044-B9F4-E94F5B06B477}" destId="{2AF6E3EA-A4EE-EA4C-9816-0A4D3AD68610}" srcOrd="1" destOrd="0" presId="urn:microsoft.com/office/officeart/2008/layout/LinedList"/>
    <dgm:cxn modelId="{B8F3B620-6813-574E-9CC7-BD3A8B591441}" type="presParOf" srcId="{2AF6E3EA-A4EE-EA4C-9816-0A4D3AD68610}" destId="{35A24030-DB2F-AA43-AEDB-0CE35249BCC4}" srcOrd="0" destOrd="0" presId="urn:microsoft.com/office/officeart/2008/layout/LinedList"/>
    <dgm:cxn modelId="{107673FD-B5C5-3F46-92C4-1AA2B1726D7E}" type="presParOf" srcId="{2AF6E3EA-A4EE-EA4C-9816-0A4D3AD68610}" destId="{926DE82E-B7C5-F34C-A603-F082652D5769}" srcOrd="1" destOrd="0" presId="urn:microsoft.com/office/officeart/2008/layout/LinedList"/>
    <dgm:cxn modelId="{C107BAAC-F1D5-6B47-84A8-D91E5E6D939C}" type="presParOf" srcId="{55794532-DE7D-F044-B9F4-E94F5B06B477}" destId="{4706C5D9-1E39-C542-A0B4-D1284E8AABDD}" srcOrd="2" destOrd="0" presId="urn:microsoft.com/office/officeart/2008/layout/LinedList"/>
    <dgm:cxn modelId="{ECB602C0-17F7-184E-BAE7-00E4DEECFAA7}" type="presParOf" srcId="{55794532-DE7D-F044-B9F4-E94F5B06B477}" destId="{EE2ACE2E-2DFB-E342-AE9D-82F1744FF8D1}" srcOrd="3" destOrd="0" presId="urn:microsoft.com/office/officeart/2008/layout/LinedList"/>
    <dgm:cxn modelId="{1B31BA04-1B9D-6E4D-A5EB-24293775D56E}" type="presParOf" srcId="{EE2ACE2E-2DFB-E342-AE9D-82F1744FF8D1}" destId="{AEC2FF99-18BA-114D-A1BF-644458939133}" srcOrd="0" destOrd="0" presId="urn:microsoft.com/office/officeart/2008/layout/LinedList"/>
    <dgm:cxn modelId="{491CB370-661B-C044-8F7B-631D708EDBF8}" type="presParOf" srcId="{EE2ACE2E-2DFB-E342-AE9D-82F1744FF8D1}" destId="{17F35D58-8075-8447-BB4B-091C13329091}" srcOrd="1" destOrd="0" presId="urn:microsoft.com/office/officeart/2008/layout/LinedList"/>
    <dgm:cxn modelId="{D3FDDCE0-8B03-BA48-8990-DD21370497BD}" type="presParOf" srcId="{55794532-DE7D-F044-B9F4-E94F5B06B477}" destId="{60D8DFF7-26D5-394D-B948-FCDAE82510C5}" srcOrd="4" destOrd="0" presId="urn:microsoft.com/office/officeart/2008/layout/LinedList"/>
    <dgm:cxn modelId="{5A101D6A-0C85-F144-A1E1-9B16ADCB9966}" type="presParOf" srcId="{55794532-DE7D-F044-B9F4-E94F5B06B477}" destId="{934DB460-D555-0D4E-9D13-1D90ED145F29}" srcOrd="5" destOrd="0" presId="urn:microsoft.com/office/officeart/2008/layout/LinedList"/>
    <dgm:cxn modelId="{3E8BD46A-CCD9-4B4D-A3AC-A7E4E2C97D7D}" type="presParOf" srcId="{934DB460-D555-0D4E-9D13-1D90ED145F29}" destId="{76FD4214-4EE9-0740-AA99-406BCCF69031}" srcOrd="0" destOrd="0" presId="urn:microsoft.com/office/officeart/2008/layout/LinedList"/>
    <dgm:cxn modelId="{6502D853-CD2F-2C4B-80F8-DF8EC4590223}" type="presParOf" srcId="{934DB460-D555-0D4E-9D13-1D90ED145F29}" destId="{3F099170-2C30-CA48-B136-0FA991077DFD}" srcOrd="1" destOrd="0" presId="urn:microsoft.com/office/officeart/2008/layout/LinedList"/>
    <dgm:cxn modelId="{F78F2C19-499A-D545-8B81-45A7180AB132}" type="presParOf" srcId="{55794532-DE7D-F044-B9F4-E94F5B06B477}" destId="{1443577A-D710-D642-BA4A-5260892792B6}" srcOrd="6" destOrd="0" presId="urn:microsoft.com/office/officeart/2008/layout/LinedList"/>
    <dgm:cxn modelId="{9ADAD6E7-CDBB-9347-93C1-CE4874AD95D3}" type="presParOf" srcId="{55794532-DE7D-F044-B9F4-E94F5B06B477}" destId="{149C9056-950C-F843-A66A-27382FB62F6E}" srcOrd="7" destOrd="0" presId="urn:microsoft.com/office/officeart/2008/layout/LinedList"/>
    <dgm:cxn modelId="{0C34C2EE-0575-0E41-A723-5468B27169FE}" type="presParOf" srcId="{149C9056-950C-F843-A66A-27382FB62F6E}" destId="{EE7B13F5-1533-9748-8EDD-A1B12B2DFB6F}" srcOrd="0" destOrd="0" presId="urn:microsoft.com/office/officeart/2008/layout/LinedList"/>
    <dgm:cxn modelId="{9893306E-E056-F446-9E74-0243D1EFC00C}" type="presParOf" srcId="{149C9056-950C-F843-A66A-27382FB62F6E}" destId="{2315DFF2-F426-A342-8264-CD479DDE24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E79CD-24D9-5F48-9B57-135DA05B389B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24030-DB2F-AA43-AEDB-0CE35249BCC4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3100" kern="1200" dirty="0"/>
            <a:t>”</a:t>
          </a:r>
          <a:r>
            <a:rPr lang="sr-Latn-RS" sz="3100" kern="1200" dirty="0"/>
            <a:t>Praktični ljudi današnjice su robovi davno umrlih ekonomista</a:t>
          </a:r>
          <a:r>
            <a:rPr lang="sr-Cyrl-CS" sz="3100" kern="1200" dirty="0"/>
            <a:t>” </a:t>
          </a:r>
          <a:endParaRPr lang="en-US" sz="3100" kern="1200" dirty="0"/>
        </a:p>
      </dsp:txBody>
      <dsp:txXfrm>
        <a:off x="0" y="0"/>
        <a:ext cx="10515600" cy="1087834"/>
      </dsp:txXfrm>
    </dsp:sp>
    <dsp:sp modelId="{4706C5D9-1E39-C542-A0B4-D1284E8AABDD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2FF99-18BA-114D-A1BF-644458939133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Džon </a:t>
          </a:r>
          <a:r>
            <a:rPr lang="sr-Latn-RS" sz="3100" kern="1200" dirty="0" err="1"/>
            <a:t>Majnard</a:t>
          </a:r>
          <a:r>
            <a:rPr lang="sr-Latn-RS" sz="3100" kern="1200" dirty="0"/>
            <a:t> </a:t>
          </a:r>
          <a:r>
            <a:rPr lang="sr-Latn-RS" sz="3100" kern="1200" dirty="0" err="1"/>
            <a:t>Kejns</a:t>
          </a:r>
          <a:endParaRPr lang="en-US" sz="3100" kern="1200" dirty="0"/>
        </a:p>
      </dsp:txBody>
      <dsp:txXfrm>
        <a:off x="0" y="1087834"/>
        <a:ext cx="10515600" cy="1087834"/>
      </dsp:txXfrm>
    </dsp:sp>
    <dsp:sp modelId="{60D8DFF7-26D5-394D-B948-FCDAE82510C5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D4214-4EE9-0740-AA99-406BCCF69031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3100" kern="1200" dirty="0"/>
            <a:t>” </a:t>
          </a:r>
          <a:r>
            <a:rPr lang="sr-Latn-RS" sz="3100" kern="1200" dirty="0"/>
            <a:t>Ne postoji tehničko rešenje za organizacioni problem</a:t>
          </a:r>
          <a:r>
            <a:rPr lang="sr-Cyrl-CS" sz="3100" kern="1200" dirty="0"/>
            <a:t>”</a:t>
          </a:r>
          <a:endParaRPr lang="en-US" sz="3100" kern="1200" dirty="0"/>
        </a:p>
      </dsp:txBody>
      <dsp:txXfrm>
        <a:off x="0" y="2175669"/>
        <a:ext cx="10515600" cy="1087834"/>
      </dsp:txXfrm>
    </dsp:sp>
    <dsp:sp modelId="{1443577A-D710-D642-BA4A-5260892792B6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B13F5-1533-9748-8EDD-A1B12B2DFB6F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IBM ?</a:t>
          </a:r>
          <a:endParaRPr lang="en-US" sz="31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CDE89-7425-434C-A493-EBCFC938A30B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8109C-0E5E-CB46-B07F-70DBDBCD58E2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7907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BF87-92DF-2840-9ECB-70110C71E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FE1B0-6B5C-7C49-B9A8-55EB98DC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6A48C-37DE-2046-A977-827249C8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A4DF-A35C-244A-BA13-9787AA61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48848-BD34-034F-AD1C-DFC1EF6B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22695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9DC5-4852-E34C-A777-7E3AEFD7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14C40-53DE-644A-BC2E-A3B3E5E61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483F3-81D5-6443-A006-32945B2B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D752-17BF-1C4A-8BA1-0C3EAB6E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5617-39C8-4546-8245-4AD90EC8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4435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F0A46-7392-5246-9BC4-BE7834CED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D7B56-B120-104E-80E4-6866D40A6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BF7D-F982-C84C-B1EF-83F4DDB0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10ED-007A-B948-9241-FA12AAFA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2093-3E8F-CB4A-BFCD-DA339B21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57659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FE5E-6EE4-574B-880C-E11EB69B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9EF1-87A6-474B-9DB3-FF389C74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0D899-FC73-044D-9912-F211F0FE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3A1E6-022C-D24C-B896-5EDB6CE2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0679B-E901-0444-AD14-D387B810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34041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6FB4-A0EF-4F4F-8D18-078F3D26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6856D-AE3D-D84B-9D99-2EFFA85F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09625-AECB-624D-AD5A-134AA4F6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7DBEE-72DC-3441-9DA0-F1EEBBAD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A7B33-4C8B-C545-A28A-85ABF6FF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82588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579B-E879-894A-B56C-3E88596B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D08CD-D1AB-A547-A811-538ADA7F1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F4B77-E42C-9F49-B183-EE6B85FCE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6F7C0-A81A-5947-B5C0-18E7FA7D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48DAD-7BB3-FA44-A499-DC4C8D29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3F967-D3DC-4D4C-8102-6D2D72EA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18190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1600-8C97-8E45-A34B-B4CFD2D4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6C694-D353-0242-85D8-C5369319A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D43B1-640B-E546-9C7A-7C9BC3CC8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54775-1AD0-BF44-9889-9FB37E3A7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C8773-518A-4B41-8B45-A742948FD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1CA7A-9E58-1D40-9F3D-333741AE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11D11-6508-C44B-9FCA-18A1B619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D6806-72F1-F64F-A6B8-415EA086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03683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0F52-C267-B34B-8049-2C6E4A2B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E0D8A-5180-384F-A621-F709AF84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0F3B5-889D-0741-9F6D-2C296E50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97718-309F-D149-9966-B051BE3E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9597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E07FA-CE9D-9744-A774-EBAF9C07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C5945-390C-564C-90CE-92CB132E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426CA-42EF-6643-B6B1-1F561026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299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5990-38E8-2D40-AD8B-F4B08E68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218-D1D9-3A4E-8F62-4951C7C3A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9E96C-5B8A-BB4E-B556-34A004968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AD109-9D9C-CC4B-B2E3-2A46A76F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84CFF-6A98-B543-B5B6-DC193ECC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0BA43-B3B1-234C-A8A6-DC091E32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34118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ACEC-FE5B-EA42-A501-BBCFD71F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EB4AD-FBCE-454D-8D17-9C9A40145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49C28-E956-C644-8B58-456CA70E9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B7B51-7D88-A94A-BC8D-67119863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C31A4-D409-9346-B067-97F07022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AD4D6-7BB0-4145-9EAF-E2CC69B9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96671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7DA78-26F3-3846-9EE4-1CD5D2F0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2A6BA-516E-954E-87A5-EE9B0AB56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DA7A-1754-5949-99FD-7EA27A462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812C-E242-F74B-B743-C0A5FF5A513E}" type="datetimeFigureOut">
              <a:rPr lang="en-RS" smtClean="0"/>
              <a:t>02/25/2023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80DF-ABC2-DF43-97C9-41F5C1734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D88E7-940C-A744-8D91-991BEB4FD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5266-8E50-3749-B033-7010356ABAE3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80754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313D8-B5E3-FB8E-8081-740A912D8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en-RS" sz="6600">
                <a:solidFill>
                  <a:srgbClr val="FFFFFF"/>
                </a:solidFill>
              </a:rPr>
              <a:t>U kući Petrovića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8016D-30BF-7E2B-2DD2-88B36CA41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r>
              <a:rPr lang="en-RS" dirty="0"/>
              <a:t>Poštenoj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domaćinskoj</a:t>
            </a:r>
            <a:r>
              <a:rPr lang="en-GB" dirty="0"/>
              <a:t>. 25.02.2023.</a:t>
            </a:r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8407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30EA5F-0F7A-7043-9135-AF9F28C4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rgbClr val="FFFFFF"/>
                </a:solidFill>
              </a:rPr>
              <a:t>Tranzicija je moguća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A343654-B8A2-1A43-8AB5-F72E9B7DF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12152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111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4428D-8119-C94B-9C27-17858A08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RS" sz="2600" dirty="0">
                <a:solidFill>
                  <a:srgbClr val="FFFFFF"/>
                </a:solidFill>
              </a:rPr>
              <a:t>Zgrade u Srbiji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0465B91-F6B8-564C-853C-32CF9B3A7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189760"/>
              </p:ext>
            </p:extLst>
          </p:nvPr>
        </p:nvGraphicFramePr>
        <p:xfrm>
          <a:off x="4038600" y="2512801"/>
          <a:ext cx="7315202" cy="1832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628">
                  <a:extLst>
                    <a:ext uri="{9D8B030D-6E8A-4147-A177-3AD203B41FA5}">
                      <a16:colId xmlns:a16="http://schemas.microsoft.com/office/drawing/2014/main" val="3291695853"/>
                    </a:ext>
                  </a:extLst>
                </a:gridCol>
                <a:gridCol w="1358628">
                  <a:extLst>
                    <a:ext uri="{9D8B030D-6E8A-4147-A177-3AD203B41FA5}">
                      <a16:colId xmlns:a16="http://schemas.microsoft.com/office/drawing/2014/main" val="3124393121"/>
                    </a:ext>
                  </a:extLst>
                </a:gridCol>
                <a:gridCol w="998587">
                  <a:extLst>
                    <a:ext uri="{9D8B030D-6E8A-4147-A177-3AD203B41FA5}">
                      <a16:colId xmlns:a16="http://schemas.microsoft.com/office/drawing/2014/main" val="2292820493"/>
                    </a:ext>
                  </a:extLst>
                </a:gridCol>
                <a:gridCol w="1358628">
                  <a:extLst>
                    <a:ext uri="{9D8B030D-6E8A-4147-A177-3AD203B41FA5}">
                      <a16:colId xmlns:a16="http://schemas.microsoft.com/office/drawing/2014/main" val="435833737"/>
                    </a:ext>
                  </a:extLst>
                </a:gridCol>
                <a:gridCol w="998587">
                  <a:extLst>
                    <a:ext uri="{9D8B030D-6E8A-4147-A177-3AD203B41FA5}">
                      <a16:colId xmlns:a16="http://schemas.microsoft.com/office/drawing/2014/main" val="474419475"/>
                    </a:ext>
                  </a:extLst>
                </a:gridCol>
                <a:gridCol w="1242144">
                  <a:extLst>
                    <a:ext uri="{9D8B030D-6E8A-4147-A177-3AD203B41FA5}">
                      <a16:colId xmlns:a16="http://schemas.microsoft.com/office/drawing/2014/main" val="2240713556"/>
                    </a:ext>
                  </a:extLst>
                </a:gridCol>
              </a:tblGrid>
              <a:tr h="5851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 err="1">
                          <a:effectLst/>
                        </a:rPr>
                        <a:t>Ukupna</a:t>
                      </a:r>
                      <a:r>
                        <a:rPr lang="en-GB" sz="1700" u="none" strike="noStrike" dirty="0">
                          <a:effectLst/>
                        </a:rPr>
                        <a:t> </a:t>
                      </a:r>
                      <a:r>
                        <a:rPr lang="en-GB" sz="1700" u="none" strike="noStrike" dirty="0" err="1">
                          <a:effectLst/>
                        </a:rPr>
                        <a:t>površina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 err="1">
                          <a:effectLst/>
                        </a:rPr>
                        <a:t>Nastanjena</a:t>
                      </a:r>
                      <a:r>
                        <a:rPr lang="en-GB" sz="1700" u="none" strike="noStrike" dirty="0">
                          <a:effectLst/>
                        </a:rPr>
                        <a:t> </a:t>
                      </a:r>
                      <a:r>
                        <a:rPr lang="en-GB" sz="1700" u="none" strike="noStrike" dirty="0" err="1">
                          <a:effectLst/>
                        </a:rPr>
                        <a:t>površina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Jednoporodične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 h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 err="1">
                          <a:effectLst/>
                        </a:rPr>
                        <a:t>Višeporodične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 h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47078"/>
                  </a:ext>
                </a:extLst>
              </a:tr>
              <a:tr h="585174">
                <a:tc v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 err="1">
                          <a:effectLst/>
                        </a:rPr>
                        <a:t>Udeo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 err="1">
                          <a:effectLst/>
                        </a:rPr>
                        <a:t>Nastanjena</a:t>
                      </a:r>
                      <a:r>
                        <a:rPr lang="en-GB" sz="1700" u="none" strike="noStrike" dirty="0">
                          <a:effectLst/>
                        </a:rPr>
                        <a:t> </a:t>
                      </a:r>
                      <a:r>
                        <a:rPr lang="en-GB" sz="1700" u="none" strike="noStrike" dirty="0" err="1">
                          <a:effectLst/>
                        </a:rPr>
                        <a:t>površina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 err="1">
                          <a:effectLst/>
                        </a:rPr>
                        <a:t>Udeo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 dirty="0" err="1">
                          <a:effectLst/>
                        </a:rPr>
                        <a:t>Nastanjena</a:t>
                      </a:r>
                      <a:r>
                        <a:rPr lang="en-GB" sz="1700" u="none" strike="noStrike" dirty="0">
                          <a:effectLst/>
                        </a:rPr>
                        <a:t> </a:t>
                      </a:r>
                      <a:r>
                        <a:rPr lang="en-GB" sz="1700" u="none" strike="noStrike" dirty="0" err="1">
                          <a:effectLst/>
                        </a:rPr>
                        <a:t>površina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extLst>
                  <a:ext uri="{0D108BD9-81ED-4DB2-BD59-A6C34878D82A}">
                    <a16:rowId xmlns:a16="http://schemas.microsoft.com/office/drawing/2014/main" val="109428375"/>
                  </a:ext>
                </a:extLst>
              </a:tr>
              <a:tr h="3310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</a:rPr>
                        <a:t>m</a:t>
                      </a:r>
                      <a:r>
                        <a:rPr lang="en-GB" sz="1700" u="none" strike="noStrike" baseline="30000">
                          <a:effectLst/>
                        </a:rPr>
                        <a:t>2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</a:rPr>
                        <a:t>m</a:t>
                      </a:r>
                      <a:r>
                        <a:rPr lang="en-GB" sz="1700" u="none" strike="noStrike" baseline="30000">
                          <a:effectLst/>
                        </a:rPr>
                        <a:t>2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RS" sz="1700" u="none" strike="noStrike">
                          <a:effectLst/>
                        </a:rPr>
                        <a:t>%</a:t>
                      </a:r>
                      <a:endParaRPr lang="en-R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</a:rPr>
                        <a:t>m</a:t>
                      </a:r>
                      <a:r>
                        <a:rPr lang="en-GB" sz="1700" u="none" strike="noStrike" baseline="30000">
                          <a:effectLst/>
                        </a:rPr>
                        <a:t>2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RS" sz="1700" u="none" strike="noStrike">
                          <a:effectLst/>
                        </a:rPr>
                        <a:t>%</a:t>
                      </a:r>
                      <a:endParaRPr lang="en-R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u="none" strike="noStrike">
                          <a:effectLst/>
                        </a:rPr>
                        <a:t>m</a:t>
                      </a:r>
                      <a:r>
                        <a:rPr lang="en-GB" sz="1700" u="none" strike="noStrike" baseline="30000">
                          <a:effectLst/>
                        </a:rPr>
                        <a:t>2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extLst>
                  <a:ext uri="{0D108BD9-81ED-4DB2-BD59-A6C34878D82A}">
                    <a16:rowId xmlns:a16="http://schemas.microsoft.com/office/drawing/2014/main" val="4056030424"/>
                  </a:ext>
                </a:extLst>
              </a:tr>
              <a:tr h="331027">
                <a:tc>
                  <a:txBody>
                    <a:bodyPr/>
                    <a:lstStyle/>
                    <a:p>
                      <a:pPr algn="l" fontAlgn="ctr"/>
                      <a:r>
                        <a:rPr lang="en-RS" sz="1700" u="none" strike="noStrike">
                          <a:effectLst/>
                        </a:rPr>
                        <a:t>230,518,414</a:t>
                      </a:r>
                      <a:endParaRPr lang="en-R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RS" sz="1700" u="none" strike="noStrike">
                          <a:effectLst/>
                        </a:rPr>
                        <a:t>179,703,282</a:t>
                      </a:r>
                      <a:endParaRPr lang="en-RS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RS" sz="1700" u="none" strike="noStrike">
                          <a:effectLst/>
                        </a:rPr>
                        <a:t>67.5%</a:t>
                      </a:r>
                      <a:endParaRPr lang="en-R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RS" sz="1700" u="none" strike="noStrike">
                          <a:effectLst/>
                        </a:rPr>
                        <a:t>121,299,715</a:t>
                      </a:r>
                      <a:endParaRPr lang="en-R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RS" sz="1700" u="none" strike="noStrike">
                          <a:effectLst/>
                        </a:rPr>
                        <a:t>32.5%</a:t>
                      </a:r>
                      <a:endParaRPr lang="en-R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RS" sz="1700" u="none" strike="noStrike" dirty="0">
                          <a:effectLst/>
                        </a:rPr>
                        <a:t>58,403,567</a:t>
                      </a:r>
                      <a:endParaRPr lang="en-R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884" marR="15884" marT="15884" marB="0" anchor="ctr"/>
                </a:tc>
                <a:extLst>
                  <a:ext uri="{0D108BD9-81ED-4DB2-BD59-A6C34878D82A}">
                    <a16:rowId xmlns:a16="http://schemas.microsoft.com/office/drawing/2014/main" val="127955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24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DEB374-A1D0-48A1-B178-959E6F243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92A3ED-9854-4AD9-88FB-0EC89C93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5FA4C-9548-6D40-A289-07EA2B88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en-RS" dirty="0">
                <a:solidFill>
                  <a:schemeClr val="bg1"/>
                </a:solidFill>
              </a:rPr>
              <a:t>Scenariji renoviranja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41C87C-7558-1F49-B52A-99DBF5820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012183"/>
              </p:ext>
            </p:extLst>
          </p:nvPr>
        </p:nvGraphicFramePr>
        <p:xfrm>
          <a:off x="6651788" y="1137684"/>
          <a:ext cx="4321817" cy="508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060">
                  <a:extLst>
                    <a:ext uri="{9D8B030D-6E8A-4147-A177-3AD203B41FA5}">
                      <a16:colId xmlns:a16="http://schemas.microsoft.com/office/drawing/2014/main" val="1613306983"/>
                    </a:ext>
                  </a:extLst>
                </a:gridCol>
                <a:gridCol w="1219643">
                  <a:extLst>
                    <a:ext uri="{9D8B030D-6E8A-4147-A177-3AD203B41FA5}">
                      <a16:colId xmlns:a16="http://schemas.microsoft.com/office/drawing/2014/main" val="760826837"/>
                    </a:ext>
                  </a:extLst>
                </a:gridCol>
                <a:gridCol w="1205114">
                  <a:extLst>
                    <a:ext uri="{9D8B030D-6E8A-4147-A177-3AD203B41FA5}">
                      <a16:colId xmlns:a16="http://schemas.microsoft.com/office/drawing/2014/main" val="1092630261"/>
                    </a:ext>
                  </a:extLst>
                </a:gridCol>
              </a:tblGrid>
              <a:tr h="3979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Period </a:t>
                      </a:r>
                      <a:r>
                        <a:rPr lang="en-GB" sz="1100" u="none" strike="noStrike" dirty="0" err="1">
                          <a:effectLst/>
                        </a:rPr>
                        <a:t>renoviranja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Godišnja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stopa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Ukupan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udeo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renoviranih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213334305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1961456093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2022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224822590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2023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5.0%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2120957710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2024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7.0%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849142409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2025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10.0%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635303904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2026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13.0%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660346156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2027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16.0%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192988491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2028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19.0%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2782784493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2029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22.0%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221276271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2030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25.0%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764325531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2031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28.5%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4044197755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2032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32.0%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2273738248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2033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35.5%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2592599622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2034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39.0%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2746741789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2035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42.5%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712034117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2036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46.0%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507596206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2037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49.5%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303194284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 dirty="0">
                          <a:effectLst/>
                        </a:rPr>
                        <a:t>2038</a:t>
                      </a:r>
                      <a:endParaRPr lang="e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 dirty="0">
                          <a:effectLst/>
                        </a:rPr>
                        <a:t>3.5%</a:t>
                      </a:r>
                      <a:endParaRPr lang="e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 dirty="0">
                          <a:effectLst/>
                        </a:rPr>
                        <a:t>53.0%</a:t>
                      </a:r>
                      <a:endParaRPr lang="e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83395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2039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56.5%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1880779689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2040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3.5%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60.0%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446373465"/>
                  </a:ext>
                </a:extLst>
              </a:tr>
              <a:tr h="223055"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2041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 dirty="0">
                          <a:effectLst/>
                        </a:rPr>
                        <a:t>4.0%</a:t>
                      </a:r>
                      <a:endParaRPr lang="e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 dirty="0">
                          <a:effectLst/>
                        </a:rPr>
                        <a:t>64.0%</a:t>
                      </a:r>
                      <a:endParaRPr lang="e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40" marR="9940" marT="9940" marB="0" anchor="b"/>
                </a:tc>
                <a:extLst>
                  <a:ext uri="{0D108BD9-81ED-4DB2-BD59-A6C34878D82A}">
                    <a16:rowId xmlns:a16="http://schemas.microsoft.com/office/drawing/2014/main" val="756726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86E728-1623-824C-ABE9-1411FEA1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RS" sz="4000">
                <a:solidFill>
                  <a:srgbClr val="FFFFFF"/>
                </a:solidFill>
              </a:rPr>
              <a:t>Grejanje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7BEC5E-60FE-D041-96BB-926F4E20A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3390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34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86E728-1623-824C-ABE9-1411FEA1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RS" sz="4000">
                <a:solidFill>
                  <a:srgbClr val="FFFFFF"/>
                </a:solidFill>
              </a:rPr>
              <a:t>Kuvanje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B07A96-24D3-8D4D-BDA5-1FA321D30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5685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23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3D259-2B3A-2848-BF37-CE40DA56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RS" sz="4000" dirty="0">
                <a:solidFill>
                  <a:srgbClr val="FFFFFF"/>
                </a:solidFill>
              </a:rPr>
              <a:t>Glavni uređaji za grejanje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A07576-315B-B842-9C8D-F5A9C590A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274949"/>
              </p:ext>
            </p:extLst>
          </p:nvPr>
        </p:nvGraphicFramePr>
        <p:xfrm>
          <a:off x="876426" y="2112579"/>
          <a:ext cx="10463090" cy="419280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32488">
                  <a:extLst>
                    <a:ext uri="{9D8B030D-6E8A-4147-A177-3AD203B41FA5}">
                      <a16:colId xmlns:a16="http://schemas.microsoft.com/office/drawing/2014/main" val="673222386"/>
                    </a:ext>
                  </a:extLst>
                </a:gridCol>
                <a:gridCol w="7158277">
                  <a:extLst>
                    <a:ext uri="{9D8B030D-6E8A-4147-A177-3AD203B41FA5}">
                      <a16:colId xmlns:a16="http://schemas.microsoft.com/office/drawing/2014/main" val="2921605805"/>
                    </a:ext>
                  </a:extLst>
                </a:gridCol>
                <a:gridCol w="2472325">
                  <a:extLst>
                    <a:ext uri="{9D8B030D-6E8A-4147-A177-3AD203B41FA5}">
                      <a16:colId xmlns:a16="http://schemas.microsoft.com/office/drawing/2014/main" val="125522584"/>
                    </a:ext>
                  </a:extLst>
                </a:gridCol>
              </a:tblGrid>
              <a:tr h="6805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RS" sz="25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S" sz="25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Srbija</a:t>
                      </a:r>
                      <a:endParaRPr lang="en-GB" sz="25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335235"/>
                  </a:ext>
                </a:extLst>
              </a:tr>
              <a:tr h="585375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RS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R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Šporet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ugalj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drva</a:t>
                      </a:r>
                      <a:endParaRPr lang="en-GB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RS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39.9</a:t>
                      </a:r>
                      <a:endParaRPr lang="en-R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81150"/>
                  </a:ext>
                </a:extLst>
              </a:tr>
              <a:tr h="585375">
                <a:tc v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Peć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ugalj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drva</a:t>
                      </a:r>
                      <a:endParaRPr lang="en-GB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RS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5.6</a:t>
                      </a:r>
                      <a:endParaRPr lang="en-R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942" marR="18151" marT="28555" marB="2141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68795"/>
                  </a:ext>
                </a:extLst>
              </a:tr>
              <a:tr h="585375">
                <a:tc v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Kotao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pelet</a:t>
                      </a:r>
                      <a:endParaRPr lang="en-GB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RS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endParaRPr lang="en-R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226268"/>
                  </a:ext>
                </a:extLst>
              </a:tr>
              <a:tr h="585375">
                <a:tc v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Kotao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drva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ili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ugalj</a:t>
                      </a:r>
                      <a:endParaRPr lang="en-GB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RS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16.0</a:t>
                      </a:r>
                      <a:endParaRPr lang="en-R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20015"/>
                  </a:ext>
                </a:extLst>
              </a:tr>
              <a:tr h="585375">
                <a:tc v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Gasno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grejanje</a:t>
                      </a:r>
                      <a:endParaRPr lang="en-GB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RS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9.6</a:t>
                      </a:r>
                      <a:endParaRPr lang="en-R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942" marR="18151" marT="28555" marB="2141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557618"/>
                  </a:ext>
                </a:extLst>
              </a:tr>
              <a:tr h="585375">
                <a:tc vMerge="1">
                  <a:txBody>
                    <a:bodyPr/>
                    <a:lstStyle/>
                    <a:p>
                      <a:endParaRPr lang="e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Daljinsko</a:t>
                      </a:r>
                      <a:r>
                        <a:rPr lang="en-GB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9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grejanje</a:t>
                      </a:r>
                      <a:endParaRPr lang="en-GB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RS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17.9</a:t>
                      </a:r>
                      <a:endParaRPr lang="en-RS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942" marR="18151" marT="28555" marB="21416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606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01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205E-2183-AE41-BC22-6E85E478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Investiranje u prošlost- neefikasni uređaji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9AB0-2DC2-5F4F-A731-D834B6393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S" dirty="0"/>
              <a:t>56450 komada godišnje promet neefikasnih uređaja</a:t>
            </a:r>
          </a:p>
          <a:p>
            <a:r>
              <a:rPr lang="en-RS" dirty="0"/>
              <a:t>16 miliona EUR</a:t>
            </a:r>
          </a:p>
          <a:p>
            <a:endParaRPr lang="en-RS" dirty="0"/>
          </a:p>
          <a:p>
            <a:r>
              <a:rPr lang="en-RS" dirty="0"/>
              <a:t>EKODIZAJN DIREKTIVA</a:t>
            </a:r>
          </a:p>
          <a:p>
            <a:pPr marL="0" indent="0">
              <a:buNone/>
            </a:pP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238779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295-E362-FF43-82EA-45AF1978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Efikasnost šporeta na čvrsto gorivo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CB6449-E026-3244-9970-C1F85173A2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93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" name="Rectangle 30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Google Shape;302;p33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n-GB" sz="4100" dirty="0">
                <a:solidFill>
                  <a:srgbClr val="FFFFFF"/>
                </a:solidFill>
              </a:rPr>
              <a:t>ELEKTRIČNI UDAR IZ ŠPORETA NA DRVA</a:t>
            </a:r>
            <a:endParaRPr lang="sr-Cyrl-CS" sz="4100" dirty="0">
              <a:solidFill>
                <a:srgbClr val="FFFFFF"/>
              </a:solidFill>
            </a:endParaRPr>
          </a:p>
        </p:txBody>
      </p:sp>
      <p:sp>
        <p:nvSpPr>
          <p:cNvPr id="312" name="Arc 3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 marL="306000" indent="-306000">
              <a:spcBef>
                <a:spcPts val="0"/>
              </a:spcBef>
              <a:spcAft>
                <a:spcPts val="600"/>
              </a:spcAft>
              <a:buSzPts val="1656"/>
              <a:buChar char="◼"/>
            </a:pPr>
            <a:r>
              <a:rPr lang="en-GB" sz="2600" dirty="0" err="1"/>
              <a:t>Domaćinstva</a:t>
            </a:r>
            <a:r>
              <a:rPr lang="en-GB" sz="2600" dirty="0"/>
              <a:t> </a:t>
            </a:r>
            <a:r>
              <a:rPr lang="en-GB" sz="2600" dirty="0" err="1"/>
              <a:t>koja</a:t>
            </a:r>
            <a:r>
              <a:rPr lang="en-GB" sz="2600" dirty="0"/>
              <a:t> se </a:t>
            </a:r>
            <a:r>
              <a:rPr lang="en-GB" sz="2600" dirty="0" err="1"/>
              <a:t>greju</a:t>
            </a:r>
            <a:r>
              <a:rPr lang="en-GB" sz="2600" dirty="0"/>
              <a:t> </a:t>
            </a:r>
            <a:r>
              <a:rPr lang="en-GB" sz="2600" dirty="0" err="1"/>
              <a:t>neefikasnim</a:t>
            </a:r>
            <a:r>
              <a:rPr lang="en-GB" sz="2600" dirty="0"/>
              <a:t> </a:t>
            </a:r>
            <a:r>
              <a:rPr lang="en-GB" sz="2600" dirty="0" err="1"/>
              <a:t>kombinovanim</a:t>
            </a:r>
            <a:r>
              <a:rPr lang="en-GB" sz="2600" dirty="0"/>
              <a:t> </a:t>
            </a:r>
            <a:r>
              <a:rPr lang="en-GB" sz="2600" dirty="0" err="1"/>
              <a:t>uređaja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drva</a:t>
            </a:r>
            <a:r>
              <a:rPr lang="en-GB" sz="2600" dirty="0"/>
              <a:t> </a:t>
            </a:r>
            <a:r>
              <a:rPr lang="en-GB" sz="2600" dirty="0" err="1"/>
              <a:t>pribegavaju</a:t>
            </a:r>
            <a:r>
              <a:rPr lang="en-GB" sz="2600" dirty="0"/>
              <a:t> </a:t>
            </a:r>
            <a:r>
              <a:rPr lang="en-GB" sz="2600" dirty="0" err="1"/>
              <a:t>dodatnom</a:t>
            </a:r>
            <a:r>
              <a:rPr lang="en-GB" sz="2600" dirty="0"/>
              <a:t> </a:t>
            </a:r>
            <a:r>
              <a:rPr lang="en-GB" sz="2600" dirty="0" err="1"/>
              <a:t>grejanju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električnu</a:t>
            </a:r>
            <a:r>
              <a:rPr lang="en-GB" sz="2600" dirty="0"/>
              <a:t> </a:t>
            </a:r>
            <a:r>
              <a:rPr lang="en-GB" sz="2600" dirty="0" err="1"/>
              <a:t>energiju</a:t>
            </a:r>
            <a:r>
              <a:rPr lang="en-GB" sz="2600" dirty="0"/>
              <a:t>. </a:t>
            </a:r>
            <a:r>
              <a:rPr lang="en-GB" sz="2600" dirty="0" err="1"/>
              <a:t>Ovakvo</a:t>
            </a:r>
            <a:r>
              <a:rPr lang="en-GB" sz="2600" dirty="0"/>
              <a:t> </a:t>
            </a:r>
            <a:r>
              <a:rPr lang="en-GB" sz="2600" dirty="0" err="1"/>
              <a:t>ponašanje</a:t>
            </a:r>
            <a:r>
              <a:rPr lang="en-GB" sz="2600" dirty="0"/>
              <a:t> </a:t>
            </a:r>
            <a:r>
              <a:rPr lang="en-GB" sz="2600" dirty="0" err="1"/>
              <a:t>uzrokuje</a:t>
            </a:r>
            <a:r>
              <a:rPr lang="en-GB" sz="2600" dirty="0"/>
              <a:t> </a:t>
            </a:r>
            <a:r>
              <a:rPr lang="en-GB" sz="2600" dirty="0" err="1"/>
              <a:t>fluktuacije</a:t>
            </a:r>
            <a:r>
              <a:rPr lang="en-GB" sz="2600" dirty="0"/>
              <a:t> </a:t>
            </a:r>
            <a:r>
              <a:rPr lang="en-GB" sz="2600" dirty="0" err="1"/>
              <a:t>potrošnje</a:t>
            </a:r>
            <a:r>
              <a:rPr lang="en-GB" sz="2600" dirty="0"/>
              <a:t> </a:t>
            </a:r>
            <a:r>
              <a:rPr lang="en-GB" sz="2600" dirty="0" err="1"/>
              <a:t>unutar</a:t>
            </a:r>
            <a:r>
              <a:rPr lang="en-GB" sz="2600" dirty="0"/>
              <a:t> </a:t>
            </a:r>
            <a:r>
              <a:rPr lang="en-GB" sz="2600" dirty="0" err="1"/>
              <a:t>jednog</a:t>
            </a:r>
            <a:r>
              <a:rPr lang="en-GB" sz="2600" dirty="0"/>
              <a:t> dana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unutar</a:t>
            </a:r>
            <a:r>
              <a:rPr lang="en-GB" sz="2600" dirty="0"/>
              <a:t> </a:t>
            </a:r>
            <a:r>
              <a:rPr lang="en-GB" sz="2600" dirty="0" err="1"/>
              <a:t>sezone</a:t>
            </a:r>
            <a:r>
              <a:rPr lang="en-GB" sz="2600" dirty="0"/>
              <a:t> a ova </a:t>
            </a:r>
            <a:r>
              <a:rPr lang="en-GB" sz="2600" dirty="0" err="1"/>
              <a:t>vrsta</a:t>
            </a:r>
            <a:r>
              <a:rPr lang="en-GB" sz="2600" dirty="0"/>
              <a:t> </a:t>
            </a:r>
            <a:r>
              <a:rPr lang="en-GB" sz="2600" dirty="0" err="1"/>
              <a:t>tražnje</a:t>
            </a:r>
            <a:r>
              <a:rPr lang="en-GB" sz="2600" dirty="0"/>
              <a:t> </a:t>
            </a:r>
            <a:r>
              <a:rPr lang="en-GB" sz="2600" dirty="0" err="1"/>
              <a:t>koincidira</a:t>
            </a:r>
            <a:r>
              <a:rPr lang="en-GB" sz="2600" dirty="0"/>
              <a:t> za </a:t>
            </a:r>
            <a:r>
              <a:rPr lang="en-GB" sz="2600" dirty="0" err="1"/>
              <a:t>najvećom</a:t>
            </a:r>
            <a:r>
              <a:rPr lang="en-GB" sz="2600" dirty="0"/>
              <a:t> </a:t>
            </a:r>
            <a:r>
              <a:rPr lang="en-GB" sz="2600" dirty="0" err="1"/>
              <a:t>potrošnjom</a:t>
            </a:r>
            <a:r>
              <a:rPr lang="en-GB" sz="2600" dirty="0"/>
              <a:t>. Na taj </a:t>
            </a:r>
            <a:r>
              <a:rPr lang="en-GB" sz="2600" dirty="0" err="1"/>
              <a:t>način</a:t>
            </a:r>
            <a:r>
              <a:rPr lang="en-GB" sz="2600" dirty="0"/>
              <a:t> </a:t>
            </a:r>
            <a:r>
              <a:rPr lang="en-GB" sz="2600" dirty="0" err="1"/>
              <a:t>potražnja</a:t>
            </a:r>
            <a:r>
              <a:rPr lang="en-GB" sz="2600" dirty="0"/>
              <a:t> </a:t>
            </a:r>
            <a:r>
              <a:rPr lang="en-GB" sz="2600" dirty="0" err="1"/>
              <a:t>najmanje</a:t>
            </a:r>
            <a:r>
              <a:rPr lang="en-GB" sz="2600" dirty="0"/>
              <a:t> </a:t>
            </a:r>
            <a:r>
              <a:rPr lang="en-GB" sz="2600" dirty="0" err="1"/>
              <a:t>platežnih</a:t>
            </a:r>
            <a:r>
              <a:rPr lang="en-GB" sz="2600" dirty="0"/>
              <a:t> </a:t>
            </a:r>
            <a:r>
              <a:rPr lang="en-GB" sz="2600" dirty="0" err="1"/>
              <a:t>domaćinstava</a:t>
            </a:r>
            <a:r>
              <a:rPr lang="en-GB" sz="2600" dirty="0"/>
              <a:t> </a:t>
            </a:r>
            <a:r>
              <a:rPr lang="en-GB" sz="2600" dirty="0" err="1"/>
              <a:t>predstavlja</a:t>
            </a:r>
            <a:r>
              <a:rPr lang="en-GB" sz="2600" dirty="0"/>
              <a:t> </a:t>
            </a:r>
            <a:r>
              <a:rPr lang="en-GB" sz="2600" dirty="0" err="1"/>
              <a:t>marginalnu</a:t>
            </a:r>
            <a:r>
              <a:rPr lang="en-GB" sz="2600" dirty="0"/>
              <a:t>, </a:t>
            </a:r>
            <a:r>
              <a:rPr lang="en-GB" sz="2600" dirty="0" err="1"/>
              <a:t>dakle</a:t>
            </a:r>
            <a:r>
              <a:rPr lang="en-GB" sz="2600" dirty="0"/>
              <a:t> </a:t>
            </a:r>
            <a:r>
              <a:rPr lang="en-GB" sz="2600" dirty="0" err="1"/>
              <a:t>najskuplju</a:t>
            </a:r>
            <a:r>
              <a:rPr lang="en-GB" sz="2600" dirty="0"/>
              <a:t> </a:t>
            </a:r>
            <a:r>
              <a:rPr lang="en-GB" sz="2600" dirty="0" err="1"/>
              <a:t>potrošnju</a:t>
            </a:r>
            <a:r>
              <a:rPr lang="en-GB" sz="2600" dirty="0"/>
              <a:t>. </a:t>
            </a:r>
            <a:r>
              <a:rPr lang="en-GB" sz="2600" dirty="0" err="1"/>
              <a:t>Ovakva</a:t>
            </a:r>
            <a:r>
              <a:rPr lang="en-GB" sz="2600" dirty="0"/>
              <a:t> </a:t>
            </a:r>
            <a:r>
              <a:rPr lang="en-GB" sz="2600" dirty="0" err="1"/>
              <a:t>situacija</a:t>
            </a:r>
            <a:r>
              <a:rPr lang="en-GB" sz="2600" dirty="0"/>
              <a:t> </a:t>
            </a:r>
            <a:r>
              <a:rPr lang="en-GB" sz="2600" dirty="0" err="1"/>
              <a:t>negativno</a:t>
            </a:r>
            <a:r>
              <a:rPr lang="en-GB" sz="2600" dirty="0"/>
              <a:t> </a:t>
            </a:r>
            <a:r>
              <a:rPr lang="en-GB" sz="2600" dirty="0" err="1"/>
              <a:t>utiče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korišćenje</a:t>
            </a:r>
            <a:r>
              <a:rPr lang="en-GB" sz="2600" dirty="0"/>
              <a:t> </a:t>
            </a:r>
            <a:r>
              <a:rPr lang="en-GB" sz="2600" dirty="0" err="1"/>
              <a:t>elektroenergetske</a:t>
            </a:r>
            <a:r>
              <a:rPr lang="en-GB" sz="2600" dirty="0"/>
              <a:t> </a:t>
            </a:r>
            <a:r>
              <a:rPr lang="en-GB" sz="2600" dirty="0" err="1"/>
              <a:t>infrastrukture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uzrokuje</a:t>
            </a:r>
            <a:r>
              <a:rPr lang="en-GB" sz="2600" dirty="0"/>
              <a:t> </a:t>
            </a:r>
            <a:r>
              <a:rPr lang="en-GB" sz="2600" dirty="0" err="1"/>
              <a:t>gubitak</a:t>
            </a:r>
            <a:r>
              <a:rPr lang="en-GB" sz="2600" dirty="0"/>
              <a:t> </a:t>
            </a:r>
            <a:r>
              <a:rPr lang="en-GB" sz="2600" dirty="0" err="1"/>
              <a:t>prilike</a:t>
            </a:r>
            <a:r>
              <a:rPr lang="en-GB" sz="2600" dirty="0"/>
              <a:t> za </a:t>
            </a:r>
            <a:r>
              <a:rPr lang="en-GB" sz="2600" dirty="0" err="1"/>
              <a:t>zaradu</a:t>
            </a:r>
            <a:r>
              <a:rPr lang="en-GB" sz="2600" dirty="0"/>
              <a:t> </a:t>
            </a:r>
            <a:r>
              <a:rPr lang="en-GB" sz="2600" dirty="0" err="1"/>
              <a:t>prodajom</a:t>
            </a:r>
            <a:r>
              <a:rPr lang="en-GB" sz="2600" dirty="0"/>
              <a:t> </a:t>
            </a:r>
            <a:r>
              <a:rPr lang="en-GB" sz="2600" dirty="0" err="1"/>
              <a:t>vršne</a:t>
            </a:r>
            <a:r>
              <a:rPr lang="en-GB" sz="2600" dirty="0"/>
              <a:t> </a:t>
            </a:r>
            <a:r>
              <a:rPr lang="en-GB" sz="2600" dirty="0" err="1"/>
              <a:t>energije</a:t>
            </a:r>
            <a:r>
              <a:rPr lang="en-GB" sz="26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329D-0C32-9A7C-079E-7279B819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Uložimo pa množimo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7D38-B44B-EE26-E0D1-2645A5A4F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KTHzfOTQUZs&amp;t</a:t>
            </a:r>
            <a:r>
              <a:rPr lang="en-GB" dirty="0"/>
              <a:t>=98s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276488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B0AA47-A900-4C46-8F3C-87B7B4FE9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1960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791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C1EC2-10A7-284E-989D-E8534A72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Emisije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različite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vidove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grejanja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biomasu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DC47A-0D2E-CC4A-8FA9-242681576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351" y="2427541"/>
            <a:ext cx="968419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7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EDC3-12B5-A043-A1B9-0425F895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Decilna analiza</a:t>
            </a:r>
          </a:p>
        </p:txBody>
      </p:sp>
      <p:pic>
        <p:nvPicPr>
          <p:cNvPr id="4" name="Content Placeholder 3" descr="Chart, bar chart&#10;&#10;Description automatically generated">
            <a:extLst>
              <a:ext uri="{FF2B5EF4-FFF2-40B4-BE49-F238E27FC236}">
                <a16:creationId xmlns:a16="http://schemas.microsoft.com/office/drawing/2014/main" id="{FCBC28EE-C898-F24A-BD2D-2A62C00A1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4" y="2141537"/>
            <a:ext cx="4157872" cy="337103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449623-86B5-3941-BF20-2B873DACA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9218"/>
              </p:ext>
            </p:extLst>
          </p:nvPr>
        </p:nvGraphicFramePr>
        <p:xfrm>
          <a:off x="4939955" y="2034880"/>
          <a:ext cx="6413847" cy="3770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837">
                  <a:extLst>
                    <a:ext uri="{9D8B030D-6E8A-4147-A177-3AD203B41FA5}">
                      <a16:colId xmlns:a16="http://schemas.microsoft.com/office/drawing/2014/main" val="834792013"/>
                    </a:ext>
                  </a:extLst>
                </a:gridCol>
                <a:gridCol w="899837">
                  <a:extLst>
                    <a:ext uri="{9D8B030D-6E8A-4147-A177-3AD203B41FA5}">
                      <a16:colId xmlns:a16="http://schemas.microsoft.com/office/drawing/2014/main" val="4185017481"/>
                    </a:ext>
                  </a:extLst>
                </a:gridCol>
                <a:gridCol w="899837">
                  <a:extLst>
                    <a:ext uri="{9D8B030D-6E8A-4147-A177-3AD203B41FA5}">
                      <a16:colId xmlns:a16="http://schemas.microsoft.com/office/drawing/2014/main" val="1932649825"/>
                    </a:ext>
                  </a:extLst>
                </a:gridCol>
                <a:gridCol w="899837">
                  <a:extLst>
                    <a:ext uri="{9D8B030D-6E8A-4147-A177-3AD203B41FA5}">
                      <a16:colId xmlns:a16="http://schemas.microsoft.com/office/drawing/2014/main" val="2079867324"/>
                    </a:ext>
                  </a:extLst>
                </a:gridCol>
                <a:gridCol w="899837">
                  <a:extLst>
                    <a:ext uri="{9D8B030D-6E8A-4147-A177-3AD203B41FA5}">
                      <a16:colId xmlns:a16="http://schemas.microsoft.com/office/drawing/2014/main" val="520520893"/>
                    </a:ext>
                  </a:extLst>
                </a:gridCol>
                <a:gridCol w="899837">
                  <a:extLst>
                    <a:ext uri="{9D8B030D-6E8A-4147-A177-3AD203B41FA5}">
                      <a16:colId xmlns:a16="http://schemas.microsoft.com/office/drawing/2014/main" val="4272841235"/>
                    </a:ext>
                  </a:extLst>
                </a:gridCol>
                <a:gridCol w="1014825">
                  <a:extLst>
                    <a:ext uri="{9D8B030D-6E8A-4147-A177-3AD203B41FA5}">
                      <a16:colId xmlns:a16="http://schemas.microsoft.com/office/drawing/2014/main" val="3954489374"/>
                    </a:ext>
                  </a:extLst>
                </a:gridCol>
              </a:tblGrid>
              <a:tr h="1578347">
                <a:tc>
                  <a:txBody>
                    <a:bodyPr/>
                    <a:lstStyle/>
                    <a:p>
                      <a:pPr algn="l" fontAlgn="b"/>
                      <a:endParaRPr lang="e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Ogrevno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drvo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kWh </a:t>
                      </a:r>
                      <a:r>
                        <a:rPr lang="en-GB" sz="1200" u="none" strike="noStrike" dirty="0" err="1">
                          <a:effectLst/>
                        </a:rPr>
                        <a:t>električne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energije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Korisna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toplota</a:t>
                      </a:r>
                      <a:r>
                        <a:rPr lang="en-GB" sz="1200" u="none" strike="noStrike" dirty="0">
                          <a:effectLst/>
                        </a:rPr>
                        <a:t> (kWh)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Prosečna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površina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stambene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jedinice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Medijalni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trošak</a:t>
                      </a:r>
                      <a:r>
                        <a:rPr lang="en-GB" sz="1200" u="none" strike="noStrike" dirty="0">
                          <a:effectLst/>
                        </a:rPr>
                        <a:t> za </a:t>
                      </a:r>
                      <a:r>
                        <a:rPr lang="en-GB" sz="1200" u="none" strike="noStrike" dirty="0" err="1">
                          <a:effectLst/>
                        </a:rPr>
                        <a:t>energiju</a:t>
                      </a:r>
                      <a:endParaRPr lang="en-GB" sz="12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(EUR)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Medijalni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udeo</a:t>
                      </a:r>
                      <a:r>
                        <a:rPr lang="en-GB" sz="1200" u="none" strike="noStrike" dirty="0">
                          <a:effectLst/>
                        </a:rPr>
                        <a:t> </a:t>
                      </a:r>
                      <a:r>
                        <a:rPr lang="en-GB" sz="1200" u="none" strike="noStrike" dirty="0" err="1">
                          <a:effectLst/>
                        </a:rPr>
                        <a:t>troškova</a:t>
                      </a:r>
                      <a:r>
                        <a:rPr lang="en-GB" sz="1200" u="none" strike="noStrike" dirty="0">
                          <a:effectLst/>
                        </a:rPr>
                        <a:t> za </a:t>
                      </a:r>
                      <a:r>
                        <a:rPr lang="en-GB" sz="1200" u="none" strike="noStrike" dirty="0" err="1">
                          <a:effectLst/>
                        </a:rPr>
                        <a:t>energiju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7663542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Decile 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3.5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1630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2608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64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306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34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8882570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Decile 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4.1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1902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3043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68.1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357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19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0969732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Decile 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4.7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 dirty="0">
                          <a:effectLst/>
                        </a:rPr>
                        <a:t>2174</a:t>
                      </a:r>
                      <a:endParaRPr lang="e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3478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71.3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408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16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5018655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Decile 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5.0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2309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3695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71.6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434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>
                          <a:effectLst/>
                        </a:rPr>
                        <a:t>15</a:t>
                      </a:r>
                      <a:endParaRPr lang="e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9881741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Decile 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5.9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2717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4347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76.9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200" u="none" strike="noStrike">
                          <a:effectLst/>
                        </a:rPr>
                        <a:t>510</a:t>
                      </a:r>
                      <a:endParaRPr lang="e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RS" sz="1100" u="none" strike="noStrike" dirty="0">
                          <a:effectLst/>
                        </a:rPr>
                        <a:t>13</a:t>
                      </a:r>
                      <a:endParaRPr lang="e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877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6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BB0E-B676-CA43-BA42-9B2B619F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Troškovi stanovanja (iz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F1278-2410-8341-9FA5-DCDBA8FEE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S" dirty="0"/>
              <a:t>90% </a:t>
            </a:r>
            <a:r>
              <a:rPr lang="sr-Latn-RS" dirty="0"/>
              <a:t>smatra da su im troškovi stanovanja veliko opterećenje ili izuzetno veliko opterećenje</a:t>
            </a:r>
          </a:p>
          <a:p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1423920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ADD2-15D8-484A-AF19-8FE8E837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Svedeni ukupni troškovi grejanja u toku životnog veka(račun iz 2021)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A83BB3A-266F-6B41-AB34-AA5BA7B9A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97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RS" altLang="e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RS" altLang="e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A596390-549B-5041-A57E-C15D920D1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85269"/>
              </p:ext>
            </p:extLst>
          </p:nvPr>
        </p:nvGraphicFramePr>
        <p:xfrm>
          <a:off x="1382233" y="1705039"/>
          <a:ext cx="9037674" cy="4737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6279">
                  <a:extLst>
                    <a:ext uri="{9D8B030D-6E8A-4147-A177-3AD203B41FA5}">
                      <a16:colId xmlns:a16="http://schemas.microsoft.com/office/drawing/2014/main" val="976879956"/>
                    </a:ext>
                  </a:extLst>
                </a:gridCol>
                <a:gridCol w="1506279">
                  <a:extLst>
                    <a:ext uri="{9D8B030D-6E8A-4147-A177-3AD203B41FA5}">
                      <a16:colId xmlns:a16="http://schemas.microsoft.com/office/drawing/2014/main" val="1771816245"/>
                    </a:ext>
                  </a:extLst>
                </a:gridCol>
                <a:gridCol w="1506279">
                  <a:extLst>
                    <a:ext uri="{9D8B030D-6E8A-4147-A177-3AD203B41FA5}">
                      <a16:colId xmlns:a16="http://schemas.microsoft.com/office/drawing/2014/main" val="3274747539"/>
                    </a:ext>
                  </a:extLst>
                </a:gridCol>
                <a:gridCol w="1506279">
                  <a:extLst>
                    <a:ext uri="{9D8B030D-6E8A-4147-A177-3AD203B41FA5}">
                      <a16:colId xmlns:a16="http://schemas.microsoft.com/office/drawing/2014/main" val="2801409972"/>
                    </a:ext>
                  </a:extLst>
                </a:gridCol>
                <a:gridCol w="1506279">
                  <a:extLst>
                    <a:ext uri="{9D8B030D-6E8A-4147-A177-3AD203B41FA5}">
                      <a16:colId xmlns:a16="http://schemas.microsoft.com/office/drawing/2014/main" val="1003204706"/>
                    </a:ext>
                  </a:extLst>
                </a:gridCol>
                <a:gridCol w="1506279">
                  <a:extLst>
                    <a:ext uri="{9D8B030D-6E8A-4147-A177-3AD203B41FA5}">
                      <a16:colId xmlns:a16="http://schemas.microsoft.com/office/drawing/2014/main" val="2541591097"/>
                    </a:ext>
                  </a:extLst>
                </a:gridCol>
              </a:tblGrid>
              <a:tr h="832161">
                <a:tc>
                  <a:txBody>
                    <a:bodyPr/>
                    <a:lstStyle/>
                    <a:p>
                      <a:pPr algn="l" fontAlgn="b"/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Investicioni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trošak</a:t>
                      </a:r>
                      <a:r>
                        <a:rPr lang="en-GB" sz="1600" u="none" strike="noStrike" dirty="0">
                          <a:effectLst/>
                        </a:rPr>
                        <a:t>, </a:t>
                      </a:r>
                      <a:r>
                        <a:rPr lang="en-GB" sz="1600" u="none" strike="noStrike" dirty="0" err="1">
                          <a:effectLst/>
                        </a:rPr>
                        <a:t>oprema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montaža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Fiksni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troškovi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korišćenja</a:t>
                      </a:r>
                      <a:r>
                        <a:rPr lang="sr-Cyrl-RS" sz="1600" u="none" strike="noStrike" dirty="0">
                          <a:effectLst/>
                        </a:rPr>
                        <a:t> </a:t>
                      </a:r>
                      <a:r>
                        <a:rPr lang="sr-Latn-RS" sz="1600" u="none" strike="noStrike" dirty="0">
                          <a:effectLst/>
                        </a:rPr>
                        <a:t>i održavanja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Procenjeni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vek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trajanja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Pretpostavke</a:t>
                      </a:r>
                      <a:r>
                        <a:rPr lang="en-GB" sz="1600" u="none" strike="noStrike" dirty="0">
                          <a:effectLst/>
                        </a:rPr>
                        <a:t> o </a:t>
                      </a:r>
                      <a:r>
                        <a:rPr lang="en-GB" sz="1600" u="none" strike="noStrike" dirty="0" err="1">
                          <a:effectLst/>
                        </a:rPr>
                        <a:t>ceni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goriva</a:t>
                      </a:r>
                      <a:r>
                        <a:rPr lang="en-GB" sz="1600" u="none" strike="noStrike" dirty="0">
                          <a:effectLst/>
                        </a:rPr>
                        <a:t>/</a:t>
                      </a:r>
                      <a:r>
                        <a:rPr lang="en-GB" sz="1600" u="none" strike="noStrike" dirty="0" err="1">
                          <a:effectLst/>
                        </a:rPr>
                        <a:t>energije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>
                          <a:effectLst/>
                        </a:rPr>
                        <a:t>Ukupni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troškovi</a:t>
                      </a:r>
                      <a:r>
                        <a:rPr lang="en-GB" sz="1600" u="none" strike="noStrike" dirty="0">
                          <a:effectLst/>
                        </a:rPr>
                        <a:t> po </a:t>
                      </a:r>
                      <a:r>
                        <a:rPr lang="en-GB" sz="1600" u="none" strike="noStrike" dirty="0" err="1">
                          <a:effectLst/>
                        </a:rPr>
                        <a:t>jedinici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energije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5169523"/>
                  </a:ext>
                </a:extLst>
              </a:tr>
              <a:tr h="211510">
                <a:tc>
                  <a:txBody>
                    <a:bodyPr/>
                    <a:lstStyle/>
                    <a:p>
                      <a:pPr algn="l" fontAlgn="b"/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(EUR)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(EUR/a)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(</a:t>
                      </a:r>
                      <a:r>
                        <a:rPr lang="en-GB" sz="1600" u="none" strike="noStrike" dirty="0" err="1">
                          <a:effectLst/>
                        </a:rPr>
                        <a:t>godina</a:t>
                      </a:r>
                      <a:r>
                        <a:rPr lang="en-GB" sz="1600" u="none" strike="noStrike" dirty="0">
                          <a:effectLst/>
                        </a:rPr>
                        <a:t>)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(EUR/MWh)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(EUR/MWh)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9731952"/>
                  </a:ext>
                </a:extLst>
              </a:tr>
              <a:tr h="5425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Eco-design </a:t>
                      </a:r>
                      <a:r>
                        <a:rPr lang="en-GB" sz="1600" u="none" strike="noStrike" dirty="0" err="1">
                          <a:effectLst/>
                        </a:rPr>
                        <a:t>šporet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na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drva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670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25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27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51.81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8569049"/>
                  </a:ext>
                </a:extLst>
              </a:tr>
              <a:tr h="5425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Eco-design </a:t>
                      </a:r>
                      <a:r>
                        <a:rPr lang="en-GB" sz="1600" u="none" strike="noStrike" dirty="0" err="1">
                          <a:effectLst/>
                        </a:rPr>
                        <a:t>peć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na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pelet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1,200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30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40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63.41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787797"/>
                  </a:ext>
                </a:extLst>
              </a:tr>
              <a:tr h="6186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 err="1">
                          <a:effectLst/>
                        </a:rPr>
                        <a:t>Direktno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električno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grejanje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750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120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192.34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797282"/>
                  </a:ext>
                </a:extLst>
              </a:tr>
              <a:tr h="5425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TA </a:t>
                      </a:r>
                      <a:r>
                        <a:rPr lang="en-GB" sz="1600" u="none" strike="noStrike" dirty="0" err="1">
                          <a:effectLst/>
                        </a:rPr>
                        <a:t>peć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1,000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50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87.01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728659"/>
                  </a:ext>
                </a:extLst>
              </a:tr>
              <a:tr h="6186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 err="1">
                          <a:effectLst/>
                        </a:rPr>
                        <a:t>Toplotna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pumpa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vazduh</a:t>
                      </a:r>
                      <a:r>
                        <a:rPr lang="en-GB" sz="1600" u="none" strike="noStrike" dirty="0">
                          <a:effectLst/>
                        </a:rPr>
                        <a:t>/</a:t>
                      </a:r>
                      <a:r>
                        <a:rPr lang="en-GB" sz="1600" u="none" strike="noStrike" dirty="0" err="1">
                          <a:effectLst/>
                        </a:rPr>
                        <a:t>vazduh</a:t>
                      </a:r>
                      <a:r>
                        <a:rPr lang="en-GB" sz="1600" u="none" strike="noStrike" dirty="0">
                          <a:effectLst/>
                        </a:rPr>
                        <a:t> (inverter)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1,700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40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12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90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56.53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839807"/>
                  </a:ext>
                </a:extLst>
              </a:tr>
              <a:tr h="5425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 err="1">
                          <a:effectLst/>
                        </a:rPr>
                        <a:t>Daljinsko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grejanje</a:t>
                      </a:r>
                      <a:r>
                        <a:rPr lang="en-GB" sz="1600" u="none" strike="noStrike" dirty="0">
                          <a:effectLst/>
                        </a:rPr>
                        <a:t> Beograd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83.3</a:t>
                      </a:r>
                      <a:endParaRPr lang="e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877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91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418D-273C-8642-B3B8-E77044E8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Neočekivani troškovi(SILC anketa)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737C-5585-6C41-B368-273DCBE8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RS" dirty="0"/>
              <a:t>Preko 30% domaćinstava ne može da plati neočekivani trošak u iznosu od 110 EUR.</a:t>
            </a:r>
          </a:p>
        </p:txBody>
      </p:sp>
    </p:spTree>
    <p:extLst>
      <p:ext uri="{BB962C8B-B14F-4D97-AF65-F5344CB8AC3E}">
        <p14:creationId xmlns:p14="http://schemas.microsoft.com/office/powerpoint/2010/main" val="171808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AE6D-5777-52BE-436B-87BB5116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Opšti nalazi- Valjevo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C604-4BA3-A41B-A9FB-D2C35B00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Skoro polovina građana Valjeva (44%) je navela da im prihodi nisu dovoljni da sastave “kraj s krajem”.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Usled socijalnog statusa, kumulativno 10% građana Valjeva je navelo da je ostvarilo pravo na popust na cenu električne energije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 prethodnih 12 meseci, 56%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Valjevaca</a:t>
            </a: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je bilo jednom ili više puta u situaciji da kasni sa plaćanjem neke od komunalnih usluga.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Neizmirene obaveze za električnu energiju i grejanje starije od mesec dana ima 34% građana.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Neočekivan trošak u iznosu od 10 000 koji bi bio plaćen iz budžeta domaćinstva ne bi bilo u stanju da plati 58% građana.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Četvrtina ispitanika je reklo da ima hronično obolele članove u svom domaćinstvu. Među njima dominiraju 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kardiovaskularne</a:t>
            </a: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bolesti (54%).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Ukućane sa invaliditetom ima 6% građana Valjeva.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Najčešći problem sa stambenim objektima prisutan u svakom petom domaćinstvu su propali prozori ili vrata.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sr-Latn-RS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Termoizolacija</a:t>
            </a:r>
            <a:r>
              <a:rPr lang="sr-Latn-R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na krovu ili fasadi ne postoji na 75% objekata.</a:t>
            </a:r>
            <a:endParaRPr lang="en-R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169935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0C375-AEA0-2F54-FED4-B1EB2223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Grejanje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Valjevo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B230F-295A-433D-484F-41A410983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013056"/>
            <a:ext cx="6780700" cy="4829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939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0C375-AEA0-2F54-FED4-B1EB2223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Grejanje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Valjevo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411C3-D4C3-C5BF-9BE3-6E575284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19874"/>
            <a:ext cx="6780700" cy="5215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485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00FD6-CEF1-413D-BBF3-61A6D7BB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Kredit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99EAF0-BF62-E8A8-CF74-C17D35719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998802"/>
            <a:ext cx="6780700" cy="2858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877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53DE-938F-A965-564F-964A7270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Šta</a:t>
            </a:r>
            <a:r>
              <a:rPr lang="en-US" sz="3600" dirty="0">
                <a:solidFill>
                  <a:srgbClr val="FFFFFF"/>
                </a:solidFill>
              </a:rPr>
              <a:t> to </a:t>
            </a:r>
            <a:r>
              <a:rPr lang="en-US" sz="3600" dirty="0" err="1">
                <a:solidFill>
                  <a:srgbClr val="FFFFFF"/>
                </a:solidFill>
              </a:rPr>
              <a:t>sija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4E33C6-16F1-1757-AE89-CE5EC3673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80095"/>
            <a:ext cx="6780700" cy="3695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24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10059-3181-A66D-374B-AF7B4D15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Ukupno snabdevanje energijom po tipu goriva (%), 2019 </a:t>
            </a:r>
            <a:br>
              <a:rPr lang="en-US" sz="2500">
                <a:solidFill>
                  <a:srgbClr val="FFFFFF"/>
                </a:solidFill>
              </a:rPr>
            </a:br>
            <a:endParaRPr lang="en-RS" sz="250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E59B4D-AFF3-CB48-A828-51C23EBCF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751164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8055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071F-43A9-3D40-A7F7-ABBCB86E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S" dirty="0"/>
              <a:t>Podrška ugroženim grupama- Priboj</a:t>
            </a:r>
          </a:p>
        </p:txBody>
      </p:sp>
      <p:pic>
        <p:nvPicPr>
          <p:cNvPr id="3080" name="Picture 8" descr="page67image58134080">
            <a:extLst>
              <a:ext uri="{FF2B5EF4-FFF2-40B4-BE49-F238E27FC236}">
                <a16:creationId xmlns:a16="http://schemas.microsoft.com/office/drawing/2014/main" id="{5C7B7B32-BCFD-A445-AF50-296C09B1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age67image58137152">
            <a:extLst>
              <a:ext uri="{FF2B5EF4-FFF2-40B4-BE49-F238E27FC236}">
                <a16:creationId xmlns:a16="http://schemas.microsoft.com/office/drawing/2014/main" id="{5A7F8590-781A-C64E-86ED-95BD4AFD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ge67image58138112">
            <a:extLst>
              <a:ext uri="{FF2B5EF4-FFF2-40B4-BE49-F238E27FC236}">
                <a16:creationId xmlns:a16="http://schemas.microsoft.com/office/drawing/2014/main" id="{2880F452-790C-1C41-80FA-67A5502D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11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page67image58135616">
            <a:extLst>
              <a:ext uri="{FF2B5EF4-FFF2-40B4-BE49-F238E27FC236}">
                <a16:creationId xmlns:a16="http://schemas.microsoft.com/office/drawing/2014/main" id="{033BF7FF-5500-9249-9EF4-8D9265D6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age67image58141952">
            <a:extLst>
              <a:ext uri="{FF2B5EF4-FFF2-40B4-BE49-F238E27FC236}">
                <a16:creationId xmlns:a16="http://schemas.microsoft.com/office/drawing/2014/main" id="{6EAA102A-A772-BD45-9E49-7FFE1AE4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page67image59783808">
            <a:extLst>
              <a:ext uri="{FF2B5EF4-FFF2-40B4-BE49-F238E27FC236}">
                <a16:creationId xmlns:a16="http://schemas.microsoft.com/office/drawing/2014/main" id="{D2A45029-0604-BA4C-A4C6-E02CBA9CD2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089944"/>
            <a:ext cx="6465146" cy="38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67image58134080">
            <a:extLst>
              <a:ext uri="{FF2B5EF4-FFF2-40B4-BE49-F238E27FC236}">
                <a16:creationId xmlns:a16="http://schemas.microsoft.com/office/drawing/2014/main" id="{2F90B601-AE9F-ECED-A39B-21354B92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67image58137152">
            <a:extLst>
              <a:ext uri="{FF2B5EF4-FFF2-40B4-BE49-F238E27FC236}">
                <a16:creationId xmlns:a16="http://schemas.microsoft.com/office/drawing/2014/main" id="{FAF1F316-F757-5FB7-870A-EEB3596F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67image58138112">
            <a:extLst>
              <a:ext uri="{FF2B5EF4-FFF2-40B4-BE49-F238E27FC236}">
                <a16:creationId xmlns:a16="http://schemas.microsoft.com/office/drawing/2014/main" id="{ABB286FE-DE0D-4ACD-7EC7-65C91A4D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11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age67image58135616">
            <a:extLst>
              <a:ext uri="{FF2B5EF4-FFF2-40B4-BE49-F238E27FC236}">
                <a16:creationId xmlns:a16="http://schemas.microsoft.com/office/drawing/2014/main" id="{40EB588D-C073-9972-6FC5-DB0ED827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ge67image58141952">
            <a:extLst>
              <a:ext uri="{FF2B5EF4-FFF2-40B4-BE49-F238E27FC236}">
                <a16:creationId xmlns:a16="http://schemas.microsoft.com/office/drawing/2014/main" id="{E9B996B3-7258-A1F0-895A-32AC647E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age67image58134080">
            <a:extLst>
              <a:ext uri="{FF2B5EF4-FFF2-40B4-BE49-F238E27FC236}">
                <a16:creationId xmlns:a16="http://schemas.microsoft.com/office/drawing/2014/main" id="{4D8ECC4C-E9DB-F10D-6D65-6DF36760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page67image58137152">
            <a:extLst>
              <a:ext uri="{FF2B5EF4-FFF2-40B4-BE49-F238E27FC236}">
                <a16:creationId xmlns:a16="http://schemas.microsoft.com/office/drawing/2014/main" id="{039E01AB-91B8-E2EF-A725-E1262DEC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age67image58138112">
            <a:extLst>
              <a:ext uri="{FF2B5EF4-FFF2-40B4-BE49-F238E27FC236}">
                <a16:creationId xmlns:a16="http://schemas.microsoft.com/office/drawing/2014/main" id="{77425F04-64CB-A61A-E13D-8BA65580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11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page67image58135616">
            <a:extLst>
              <a:ext uri="{FF2B5EF4-FFF2-40B4-BE49-F238E27FC236}">
                <a16:creationId xmlns:a16="http://schemas.microsoft.com/office/drawing/2014/main" id="{5FE26466-A5E8-41B7-5709-ABE6C93CC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page67image58141952">
            <a:extLst>
              <a:ext uri="{FF2B5EF4-FFF2-40B4-BE49-F238E27FC236}">
                <a16:creationId xmlns:a16="http://schemas.microsoft.com/office/drawing/2014/main" id="{EAFBFC88-147A-E828-A759-A71D116D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4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10059-3181-A66D-374B-AF7B4D15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rtl="0"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700" b="0" i="0" baseline="0">
                <a:solidFill>
                  <a:srgbClr val="FFFFFF"/>
                </a:solidFill>
                <a:effectLst/>
              </a:rPr>
              <a:t>Potrošnja finalne energije po sektorima u 2020 u %</a:t>
            </a:r>
            <a:endParaRPr lang="en-RS" sz="3700">
              <a:solidFill>
                <a:srgbClr val="FFFFFF"/>
              </a:solidFill>
              <a:effectLst/>
            </a:endParaRP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4D033DE2-6241-FF4D-9784-06FC4BACB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9595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05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F5C01-C794-094D-8647-8A9C5B8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Proizvodnja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>
                <a:solidFill>
                  <a:srgbClr val="FFFFFF"/>
                </a:solidFill>
              </a:rPr>
              <a:t>električne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>
                <a:solidFill>
                  <a:srgbClr val="FFFFFF"/>
                </a:solidFill>
              </a:rPr>
              <a:t>energije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A5A319-63EB-9F46-BAEE-1A5906B8C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44631"/>
              </p:ext>
            </p:extLst>
          </p:nvPr>
        </p:nvGraphicFramePr>
        <p:xfrm>
          <a:off x="5370538" y="750440"/>
          <a:ext cx="5735862" cy="545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876">
                  <a:extLst>
                    <a:ext uri="{9D8B030D-6E8A-4147-A177-3AD203B41FA5}">
                      <a16:colId xmlns:a16="http://schemas.microsoft.com/office/drawing/2014/main" val="976284563"/>
                    </a:ext>
                  </a:extLst>
                </a:gridCol>
                <a:gridCol w="993172">
                  <a:extLst>
                    <a:ext uri="{9D8B030D-6E8A-4147-A177-3AD203B41FA5}">
                      <a16:colId xmlns:a16="http://schemas.microsoft.com/office/drawing/2014/main" val="1141611231"/>
                    </a:ext>
                  </a:extLst>
                </a:gridCol>
                <a:gridCol w="1684567">
                  <a:extLst>
                    <a:ext uri="{9D8B030D-6E8A-4147-A177-3AD203B41FA5}">
                      <a16:colId xmlns:a16="http://schemas.microsoft.com/office/drawing/2014/main" val="1820587069"/>
                    </a:ext>
                  </a:extLst>
                </a:gridCol>
                <a:gridCol w="1621247">
                  <a:extLst>
                    <a:ext uri="{9D8B030D-6E8A-4147-A177-3AD203B41FA5}">
                      <a16:colId xmlns:a16="http://schemas.microsoft.com/office/drawing/2014/main" val="1079605237"/>
                    </a:ext>
                  </a:extLst>
                </a:gridCol>
              </a:tblGrid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Elektrana</a:t>
                      </a:r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Kapacitet</a:t>
                      </a:r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ProizvodnjaGWH</a:t>
                      </a:r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Udeo u ukupnoj proizvodnji</a:t>
                      </a:r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7686872"/>
                  </a:ext>
                </a:extLst>
              </a:tr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TPP Nikola Tesla 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1597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10,845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30%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8822579"/>
                  </a:ext>
                </a:extLst>
              </a:tr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TPP Nikola Tesla B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1190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6,418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18%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2112450"/>
                  </a:ext>
                </a:extLst>
              </a:tr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HPP Djerdap 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1099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5457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15%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1804881"/>
                  </a:ext>
                </a:extLst>
              </a:tr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TPP Kostolac B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640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4,711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13%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8225108"/>
                  </a:ext>
                </a:extLst>
              </a:tr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TPP Kostolac 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281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2,042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2216923"/>
                  </a:ext>
                </a:extLst>
              </a:tr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HPP Bajina Bašta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420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1733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1945532"/>
                  </a:ext>
                </a:extLst>
              </a:tr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HPP Djerdap 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270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1615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3385968"/>
                  </a:ext>
                </a:extLst>
              </a:tr>
              <a:tr h="57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RHPP Bajina Bašta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614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728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8359482"/>
                  </a:ext>
                </a:extLst>
              </a:tr>
              <a:tr h="307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TPP Kolubara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216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706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2%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275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89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 descr="E:\Vreoci Slike\IMG_00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188640"/>
            <a:ext cx="9036496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 descr="C:\Documents and Settings\aleksandar.macura\My Documents\FinalDraft\andjic\Polution_Belgarde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76200"/>
            <a:ext cx="84582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/>
          <p:nvPr/>
        </p:nvSpPr>
        <p:spPr>
          <a:xfrm>
            <a:off x="3243263" y="1290639"/>
            <a:ext cx="9144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0" name="Google Shape;160;p11" descr="E0302-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"/>
            <a:ext cx="5334000" cy="399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1" descr="E0302-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2811463"/>
            <a:ext cx="5105400" cy="382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Bilans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241693"/>
              </p:ext>
            </p:extLst>
          </p:nvPr>
        </p:nvGraphicFramePr>
        <p:xfrm>
          <a:off x="4777316" y="643466"/>
          <a:ext cx="6780700" cy="55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863</Words>
  <Application>Microsoft Office PowerPoint</Application>
  <PresentationFormat>Widescreen</PresentationFormat>
  <Paragraphs>280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Gill Sans</vt:lpstr>
      <vt:lpstr>Symbol</vt:lpstr>
      <vt:lpstr>Office Theme</vt:lpstr>
      <vt:lpstr>U kući Petrovića</vt:lpstr>
      <vt:lpstr>PowerPoint Presentation</vt:lpstr>
      <vt:lpstr>Ukupno snabdevanje energijom po tipu goriva (%), 2019  </vt:lpstr>
      <vt:lpstr>Potrošnja finalne energije po sektorima u 2020 u %</vt:lpstr>
      <vt:lpstr>Proizvodnja električne energije</vt:lpstr>
      <vt:lpstr>PowerPoint Presentation</vt:lpstr>
      <vt:lpstr>PowerPoint Presentation</vt:lpstr>
      <vt:lpstr>PowerPoint Presentation</vt:lpstr>
      <vt:lpstr>Bilans EE</vt:lpstr>
      <vt:lpstr>Tranzicija je moguća</vt:lpstr>
      <vt:lpstr>Zgrade u Srbiji</vt:lpstr>
      <vt:lpstr>Scenariji renoviranja</vt:lpstr>
      <vt:lpstr>Grejanje</vt:lpstr>
      <vt:lpstr>Kuvanje</vt:lpstr>
      <vt:lpstr>Glavni uređaji za grejanje</vt:lpstr>
      <vt:lpstr>Investiranje u prošlost- neefikasni uređaji</vt:lpstr>
      <vt:lpstr>Efikasnost šporeta na čvrsto gorivo</vt:lpstr>
      <vt:lpstr>ELEKTRIČNI UDAR IZ ŠPORETA NA DRVA</vt:lpstr>
      <vt:lpstr>Uložimo pa množimo</vt:lpstr>
      <vt:lpstr>Emisije za različite vidove grejanja na biomasu</vt:lpstr>
      <vt:lpstr>Decilna analiza</vt:lpstr>
      <vt:lpstr>Troškovi stanovanja (iz 2021)</vt:lpstr>
      <vt:lpstr>Svedeni ukupni troškovi grejanja u toku životnog veka(račun iz 2021)</vt:lpstr>
      <vt:lpstr>Neočekivani troškovi(SILC anketa)</vt:lpstr>
      <vt:lpstr>Opšti nalazi- Valjevo 2020</vt:lpstr>
      <vt:lpstr>Grejanje Valjevo 2020</vt:lpstr>
      <vt:lpstr>Grejanje Valjevo 2020</vt:lpstr>
      <vt:lpstr>Kredit?</vt:lpstr>
      <vt:lpstr>Šta to sija?</vt:lpstr>
      <vt:lpstr>Podrška ugroženim grupama- Priboj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Macura</dc:creator>
  <cp:lastModifiedBy>Vladimir Pantić</cp:lastModifiedBy>
  <cp:revision>13</cp:revision>
  <dcterms:created xsi:type="dcterms:W3CDTF">2022-03-24T08:10:22Z</dcterms:created>
  <dcterms:modified xsi:type="dcterms:W3CDTF">2023-02-25T12:30:06Z</dcterms:modified>
</cp:coreProperties>
</file>