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307" r:id="rId4"/>
    <p:sldId id="261" r:id="rId5"/>
    <p:sldId id="260" r:id="rId6"/>
    <p:sldId id="269" r:id="rId7"/>
    <p:sldId id="283" r:id="rId8"/>
    <p:sldId id="263" r:id="rId9"/>
    <p:sldId id="271" r:id="rId10"/>
    <p:sldId id="287" r:id="rId11"/>
    <p:sldId id="278" r:id="rId12"/>
    <p:sldId id="277" r:id="rId13"/>
    <p:sldId id="275" r:id="rId14"/>
    <p:sldId id="270" r:id="rId15"/>
    <p:sldId id="276" r:id="rId16"/>
    <p:sldId id="317" r:id="rId17"/>
    <p:sldId id="286" r:id="rId18"/>
    <p:sldId id="273" r:id="rId19"/>
    <p:sldId id="272" r:id="rId20"/>
    <p:sldId id="281" r:id="rId21"/>
    <p:sldId id="299" r:id="rId22"/>
    <p:sldId id="280" r:id="rId23"/>
    <p:sldId id="295" r:id="rId24"/>
    <p:sldId id="310" r:id="rId25"/>
    <p:sldId id="319" r:id="rId26"/>
    <p:sldId id="318" r:id="rId27"/>
    <p:sldId id="314" r:id="rId28"/>
    <p:sldId id="288" r:id="rId29"/>
    <p:sldId id="293" r:id="rId30"/>
    <p:sldId id="300" r:id="rId31"/>
    <p:sldId id="291" r:id="rId32"/>
    <p:sldId id="289" r:id="rId33"/>
    <p:sldId id="290" r:id="rId34"/>
    <p:sldId id="298" r:id="rId35"/>
    <p:sldId id="311" r:id="rId36"/>
    <p:sldId id="292" r:id="rId37"/>
    <p:sldId id="312" r:id="rId38"/>
    <p:sldId id="313" r:id="rId39"/>
    <p:sldId id="315" r:id="rId40"/>
    <p:sldId id="306" r:id="rId41"/>
    <p:sldId id="303" r:id="rId42"/>
    <p:sldId id="304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83A2D-A2B5-4C1D-921C-0CF18C8F166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571D65-B0FE-4EFB-9B98-A17F598F036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UTICAJ ZAGAĐENJA VAZDUHA NA ZDRAVLJE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sr-Latn-BA" dirty="0" smtClean="0"/>
          </a:p>
          <a:p>
            <a:endParaRPr lang="sr-Latn-BA" dirty="0"/>
          </a:p>
          <a:p>
            <a:r>
              <a:rPr lang="sr-Latn-BA" dirty="0" smtClean="0"/>
              <a:t>Dr Nataša Stanković</a:t>
            </a:r>
          </a:p>
          <a:p>
            <a:r>
              <a:rPr lang="sr-Latn-BA" dirty="0" smtClean="0"/>
              <a:t>Mionica, 25.02.2023.</a:t>
            </a:r>
          </a:p>
        </p:txBody>
      </p:sp>
    </p:spTree>
    <p:extLst>
      <p:ext uri="{BB962C8B-B14F-4D97-AF65-F5344CB8AC3E}">
        <p14:creationId xmlns:p14="http://schemas.microsoft.com/office/powerpoint/2010/main" val="492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REPRODUKTIVNO ZDRAVLJE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/>
              <a:t>Štetan uticaj aerozagađenja </a:t>
            </a:r>
            <a:r>
              <a:rPr lang="vi-VN" sz="2400" dirty="0" smtClean="0"/>
              <a:t> </a:t>
            </a:r>
            <a:r>
              <a:rPr lang="vi-VN" sz="2400" dirty="0"/>
              <a:t>odražava se i na  reproduktivnu sposobnost i zdravlje dece i pre rođenja. U ove efekte spadaju: pad procenta spermatozoida, ugrožen kvalitet sperme (pokretljivost i morfologija), smanjenje broja folikula i težine jajnika, </a:t>
            </a:r>
            <a:r>
              <a:rPr lang="vi-VN" sz="2400" dirty="0">
                <a:solidFill>
                  <a:srgbClr val="FF0000"/>
                </a:solidFill>
              </a:rPr>
              <a:t>sterilitet kod oba pola</a:t>
            </a:r>
            <a:r>
              <a:rPr lang="vi-VN" sz="2400" dirty="0"/>
              <a:t>, češći spontani pobačaj, komplikacije u toku trudnoće i  karcinomi reprodutivnih organa. Placenta koja služi kao barijera od mnogih opasnih supstanci iz životne sredine, kod embriona u razvoju, ne može da zaštiti od svih komponenata zagađenja vazduha. Evidentirana je povezanost preveremenih porođaja, male gestacijske zrelosti, smanjenjene telesne težine na rođenju.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29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 </a:t>
            </a:r>
            <a:r>
              <a:rPr lang="sr-Latn-BA" sz="4400" dirty="0" smtClean="0">
                <a:solidFill>
                  <a:srgbClr val="FF0000"/>
                </a:solidFill>
              </a:rPr>
              <a:t>R</a:t>
            </a:r>
            <a:r>
              <a:rPr lang="en-US" sz="4400" dirty="0" err="1" smtClean="0">
                <a:solidFill>
                  <a:srgbClr val="FF0000"/>
                </a:solidFill>
              </a:rPr>
              <a:t>izik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od </a:t>
            </a:r>
            <a:r>
              <a:rPr lang="en-US" sz="4400" dirty="0" err="1">
                <a:solidFill>
                  <a:srgbClr val="FF0000"/>
                </a:solidFill>
              </a:rPr>
              <a:t>gojaznosti</a:t>
            </a:r>
            <a:r>
              <a:rPr lang="en-US" sz="4400" dirty="0">
                <a:solidFill>
                  <a:srgbClr val="FF0000"/>
                </a:solidFill>
              </a:rPr>
              <a:t> i </a:t>
            </a:r>
            <a:r>
              <a:rPr lang="en-US" sz="4400" dirty="0" err="1">
                <a:solidFill>
                  <a:srgbClr val="FF0000"/>
                </a:solidFill>
              </a:rPr>
              <a:t>metaboličkog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sindroma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/>
              <a:t>Hronično izlaganje česticama zagađenja vazduha (PM 10 i PM 2.5) povećava rizik od gojaznosti i metaboličkog sindroma- nalazi iz prirodnog eksperiment u Pekingu“, Wei Yongjie i dr.</a:t>
            </a:r>
          </a:p>
          <a:p>
            <a:r>
              <a:rPr lang="vi-VN" dirty="0"/>
              <a:t>Upotrebom okolnog vazduha životinje korišćene u eksperimentu bile su izložene istim dnevnim fluktuacijama zagađivača vazduha kao i neko ko živi u gradu. Eksperiment je izveden na oko 2km od severozapadne četvrte obilaznice, glavne obilaznice za grad kroz koju dnevno prođe blizu 220 000 vozila.</a:t>
            </a:r>
          </a:p>
          <a:p>
            <a:r>
              <a:rPr lang="vi-VN" dirty="0"/>
              <a:t>životinje su podeljene u dve grupe, jedna grupa smeštena u sobi sa ulazom vazduha koji dolazi direktno spolja, eksperimentalna grupa; druga grupa smeštena u sobi sa HEPA filterom na ulazu za vazduh. Životinje su izmerene na vagi na ulasku u sobu, a zatim svaka tri dana nakon završetka eksperimenta 14. dana, uzet je uzorak krv i analiziran na markere upale i imuni odgovor. Ovi testovi su uključivali nivo triglicerida u serumu i holesterola koji su dobro poznati po svojoj povezanosti sa zdravljem kardiovaskularnih sistema.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Metaboli</a:t>
            </a:r>
            <a:r>
              <a:rPr lang="sr-Latn-BA" dirty="0" smtClean="0"/>
              <a:t>čki Sy – rezultat studije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 smtClean="0"/>
              <a:t>Tokom </a:t>
            </a:r>
            <a:r>
              <a:rPr lang="vi-VN" dirty="0"/>
              <a:t>perioda od </a:t>
            </a:r>
            <a:r>
              <a:rPr lang="vi-VN" dirty="0">
                <a:solidFill>
                  <a:srgbClr val="FF0000"/>
                </a:solidFill>
              </a:rPr>
              <a:t>dve nedelje</a:t>
            </a:r>
            <a:r>
              <a:rPr lang="vi-VN" dirty="0"/>
              <a:t>, prosečne koncentracije PM 2.5 su bile približno 73,5 </a:t>
            </a:r>
            <a:r>
              <a:rPr lang="el-GR" dirty="0"/>
              <a:t>μ</a:t>
            </a:r>
            <a:r>
              <a:rPr lang="vi-VN" dirty="0"/>
              <a:t>g/m3 u eksperimentalnoj prostoriji i 19,8 </a:t>
            </a:r>
            <a:r>
              <a:rPr lang="el-GR" dirty="0"/>
              <a:t>μ</a:t>
            </a:r>
            <a:r>
              <a:rPr lang="vi-VN" dirty="0"/>
              <a:t>g/m3 u filtriranoj prostoriji. Bilo je velikih dnevnih fluktuacija u merenjima PM 2.5. U eksperimentalnoj grupi došlo je do statistički značajnog </a:t>
            </a:r>
            <a:r>
              <a:rPr lang="vi-VN" dirty="0">
                <a:solidFill>
                  <a:srgbClr val="FF0000"/>
                </a:solidFill>
              </a:rPr>
              <a:t>povećanja telesne težine</a:t>
            </a:r>
            <a:r>
              <a:rPr lang="vi-VN" dirty="0"/>
              <a:t>. Razlika u povećanju telesne težine dogodila se </a:t>
            </a:r>
            <a:r>
              <a:rPr lang="vi-VN" b="1" dirty="0"/>
              <a:t>za relativno kratko vreme, čak 7% razlike nakon samo dve nedelje</a:t>
            </a:r>
            <a:r>
              <a:rPr lang="vi-VN" dirty="0"/>
              <a:t>. Eksperimentalna grupa je takođe pokazala </a:t>
            </a:r>
            <a:r>
              <a:rPr lang="vi-VN" b="1" dirty="0"/>
              <a:t>znake upale i imunog odgovora </a:t>
            </a:r>
            <a:r>
              <a:rPr lang="vi-VN" dirty="0"/>
              <a:t>koji nisu viđeni u kontrolnoj grupi. Na primer, bilo je znakova upale na omotačima pluća. Eksperimentalna grupa je takođe pokazala značajno pogoršan lipidni profil plazme u poređenju sa kontrolnom grupom. LDL holesterol je bio 50% veći u eksperimentalnoj grupi, </a:t>
            </a:r>
            <a:r>
              <a:rPr lang="vi-VN" dirty="0">
                <a:solidFill>
                  <a:srgbClr val="FF0000"/>
                </a:solidFill>
              </a:rPr>
              <a:t>trigliceridi</a:t>
            </a:r>
            <a:r>
              <a:rPr lang="vi-VN" dirty="0"/>
              <a:t> su bili 46% veći, a ukupni </a:t>
            </a:r>
            <a:r>
              <a:rPr lang="vi-VN" dirty="0">
                <a:solidFill>
                  <a:srgbClr val="FF0000"/>
                </a:solidFill>
              </a:rPr>
              <a:t>holesterol </a:t>
            </a:r>
            <a:r>
              <a:rPr lang="vi-VN" dirty="0"/>
              <a:t>97% veći! </a:t>
            </a:r>
            <a:r>
              <a:rPr lang="vi-VN" dirty="0">
                <a:solidFill>
                  <a:srgbClr val="FF0000"/>
                </a:solidFill>
              </a:rPr>
              <a:t>Nivo rezistencije na inzulin</a:t>
            </a:r>
            <a:r>
              <a:rPr lang="vi-VN" dirty="0"/>
              <a:t>, preteča </a:t>
            </a:r>
            <a:r>
              <a:rPr lang="vi-VN" dirty="0">
                <a:solidFill>
                  <a:srgbClr val="FF0000"/>
                </a:solidFill>
              </a:rPr>
              <a:t>dijabetesa tipa 2</a:t>
            </a:r>
            <a:r>
              <a:rPr lang="vi-VN" dirty="0"/>
              <a:t>, je takođe bio viši od kontrolne grupe.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8077200" cy="2343912"/>
          </a:xfrm>
        </p:spPr>
        <p:txBody>
          <a:bodyPr>
            <a:normAutofit/>
          </a:bodyPr>
          <a:lstStyle/>
          <a:p>
            <a:r>
              <a:rPr lang="vi-VN" sz="3600" dirty="0"/>
              <a:t>Šta ova studija znači za ljude koji žive u visoko zagađenom okruženju</a:t>
            </a:r>
            <a:r>
              <a:rPr lang="sr-Latn-BA" sz="3600" dirty="0"/>
              <a:t> </a:t>
            </a:r>
            <a:r>
              <a:rPr lang="vi-VN" sz="3600" dirty="0"/>
              <a:t>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vi-VN" sz="3600" dirty="0"/>
              <a:t/>
            </a:r>
            <a:br>
              <a:rPr lang="vi-VN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5" y="2017931"/>
            <a:ext cx="8229600" cy="4389120"/>
          </a:xfrm>
        </p:spPr>
        <p:txBody>
          <a:bodyPr>
            <a:normAutofit/>
          </a:bodyPr>
          <a:lstStyle/>
          <a:p>
            <a:endParaRPr lang="sr-Latn-BA" dirty="0" smtClean="0"/>
          </a:p>
          <a:p>
            <a:pPr marL="0" indent="0">
              <a:buNone/>
            </a:pPr>
            <a:r>
              <a:rPr lang="sr-Latn-BA" dirty="0" smtClean="0"/>
              <a:t>Oni imaju visok rizik</a:t>
            </a:r>
            <a:r>
              <a:rPr lang="vi-VN" dirty="0" smtClean="0"/>
              <a:t> </a:t>
            </a:r>
            <a:r>
              <a:rPr lang="sr-Latn-BA" dirty="0" smtClean="0"/>
              <a:t>za nastanak:</a:t>
            </a:r>
          </a:p>
          <a:p>
            <a:pPr marL="0" indent="0">
              <a:buNone/>
            </a:pPr>
            <a:r>
              <a:rPr lang="vi-VN" b="1" dirty="0" smtClean="0">
                <a:solidFill>
                  <a:srgbClr val="FF0000"/>
                </a:solidFill>
              </a:rPr>
              <a:t>metaboličkog sindroma, gojaznosti, dijabetesa, moždanog udara i srčanih bolesti</a:t>
            </a:r>
            <a:r>
              <a:rPr lang="vi-VN" dirty="0" smtClean="0">
                <a:solidFill>
                  <a:srgbClr val="FF0000"/>
                </a:solidFill>
              </a:rPr>
              <a:t>. </a:t>
            </a:r>
            <a:r>
              <a:rPr lang="vi-VN" dirty="0" smtClean="0"/>
              <a:t>Dakle, ne samo da bismo se trebali zaštititi zdravom ishranom, vežbanjem, prekidom pušenja, modifikovanjem faktora rizika poput visokog krvnog pritiska i lipidnog profila, trebalo bi razmotriti i vazduh koji udišemo.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Američko</a:t>
            </a:r>
            <a:r>
              <a:rPr lang="en-US" dirty="0"/>
              <a:t> </a:t>
            </a:r>
            <a:r>
              <a:rPr lang="en-US" dirty="0" err="1"/>
              <a:t>udruženje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srce</a:t>
            </a:r>
            <a:r>
              <a:rPr lang="en-US" dirty="0"/>
              <a:t> (AHA)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 smtClean="0"/>
          </a:p>
          <a:p>
            <a:endParaRPr lang="sr-Latn-BA" dirty="0"/>
          </a:p>
          <a:p>
            <a:pPr marL="0" indent="0">
              <a:buNone/>
            </a:pPr>
            <a:r>
              <a:rPr lang="vi-VN" dirty="0" smtClean="0"/>
              <a:t>“dugotrajna </a:t>
            </a:r>
            <a:r>
              <a:rPr lang="vi-VN" dirty="0"/>
              <a:t>izloženost finim česticama (npr. nekoliko godina) </a:t>
            </a:r>
            <a:r>
              <a:rPr lang="vi-VN" dirty="0">
                <a:solidFill>
                  <a:srgbClr val="FF0000"/>
                </a:solidFill>
              </a:rPr>
              <a:t>povećava smrtnost </a:t>
            </a:r>
            <a:r>
              <a:rPr lang="vi-VN" dirty="0"/>
              <a:t>izazvanu kardiovaskularnim oboljenjima u daleko većoj meri nego izloženost od nekoliko dana i </a:t>
            </a:r>
            <a:r>
              <a:rPr lang="vi-VN" sz="2800" dirty="0" smtClean="0">
                <a:solidFill>
                  <a:schemeClr val="tx2"/>
                </a:solidFill>
              </a:rPr>
              <a:t>takođe </a:t>
            </a:r>
            <a:r>
              <a:rPr lang="vi-VN" sz="2800" dirty="0" smtClean="0">
                <a:solidFill>
                  <a:srgbClr val="FF0000"/>
                </a:solidFill>
              </a:rPr>
              <a:t>smanjuje životni vek populacije za nekoliko meseci do nekoliko godina</a:t>
            </a:r>
            <a:r>
              <a:rPr lang="vi-VN" dirty="0" smtClean="0">
                <a:solidFill>
                  <a:srgbClr val="FF0000"/>
                </a:solidFill>
              </a:rPr>
              <a:t>.”</a:t>
            </a:r>
            <a:endParaRPr lang="vi-VN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Američko</a:t>
            </a:r>
            <a:r>
              <a:rPr lang="en-US" dirty="0"/>
              <a:t> </a:t>
            </a:r>
            <a:r>
              <a:rPr lang="en-US" dirty="0" err="1"/>
              <a:t>udruženje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srce</a:t>
            </a:r>
            <a:r>
              <a:rPr lang="en-US" dirty="0"/>
              <a:t> (AHA)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u </a:t>
            </a:r>
            <a:r>
              <a:rPr lang="vi-VN" dirty="0"/>
              <a:t>2010. godini </a:t>
            </a:r>
            <a:r>
              <a:rPr lang="sr-Latn-BA" dirty="0" smtClean="0"/>
              <a:t>–</a:t>
            </a:r>
            <a:r>
              <a:rPr lang="vi-VN" dirty="0" smtClean="0"/>
              <a:t> studij</a:t>
            </a:r>
            <a:r>
              <a:rPr lang="sr-Latn-BA" dirty="0" smtClean="0"/>
              <a:t>u </a:t>
            </a:r>
            <a:r>
              <a:rPr lang="vi-VN" dirty="0" smtClean="0"/>
              <a:t>da </a:t>
            </a:r>
            <a:r>
              <a:rPr lang="vi-VN" dirty="0"/>
              <a:t>izloženost PM 2.5 izaziva oksidativni stres i upalu u tkivima organa i cirkulatornom sistemu. Iz njihovog rezimea zaključuje se da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/>
              <a:t>izloženost PM 2.5 ima uzročno-posledičnu vezu sa </a:t>
            </a:r>
            <a:r>
              <a:rPr lang="vi-VN" dirty="0">
                <a:solidFill>
                  <a:srgbClr val="FF0000"/>
                </a:solidFill>
              </a:rPr>
              <a:t>kardiovaskularnim morbiditetom i smrtnošću</a:t>
            </a:r>
            <a:r>
              <a:rPr lang="vi-VN" dirty="0" smtClean="0"/>
              <a:t>.</a:t>
            </a:r>
            <a:endParaRPr lang="sr-Latn-BA" dirty="0" smtClean="0"/>
          </a:p>
          <a:p>
            <a:pPr marL="0" indent="0">
              <a:buNone/>
            </a:pPr>
            <a:r>
              <a:rPr lang="sr-Latn-BA" dirty="0" smtClean="0"/>
              <a:t> </a:t>
            </a:r>
            <a:r>
              <a:rPr lang="sr-Latn-BA" dirty="0"/>
              <a:t>*</a:t>
            </a:r>
            <a:r>
              <a:rPr lang="sr-Latn-BA" dirty="0">
                <a:solidFill>
                  <a:schemeClr val="tx2"/>
                </a:solidFill>
              </a:rPr>
              <a:t>Izveštaju Evropske agencije za životnu </a:t>
            </a:r>
            <a:r>
              <a:rPr lang="sr-Latn-BA" dirty="0" smtClean="0">
                <a:solidFill>
                  <a:schemeClr val="tx2"/>
                </a:solidFill>
              </a:rPr>
              <a:t>sredinu-</a:t>
            </a:r>
            <a:r>
              <a:rPr lang="sr-Latn-BA" dirty="0" smtClean="0"/>
              <a:t>z</a:t>
            </a:r>
            <a:r>
              <a:rPr lang="vi-VN" dirty="0" smtClean="0"/>
              <a:t>agađenje </a:t>
            </a:r>
            <a:r>
              <a:rPr lang="sr-Latn-BA" dirty="0" smtClean="0"/>
              <a:t>vazduha</a:t>
            </a:r>
            <a:r>
              <a:rPr lang="vi-VN" dirty="0" smtClean="0"/>
              <a:t> </a:t>
            </a:r>
            <a:r>
              <a:rPr lang="vi-VN" dirty="0"/>
              <a:t>uticalo je na </a:t>
            </a:r>
            <a:r>
              <a:rPr lang="vi-VN" b="1" dirty="0"/>
              <a:t>238.000 prevremenih smrti u Evropskoj uniji u 2020. godini</a:t>
            </a:r>
            <a:r>
              <a:rPr lang="vi-VN" dirty="0"/>
              <a:t>, navodi se u </a:t>
            </a:r>
            <a:r>
              <a:rPr lang="vi-VN" dirty="0" smtClean="0"/>
              <a:t>ii </a:t>
            </a:r>
            <a:r>
              <a:rPr lang="vi-VN" dirty="0"/>
              <a:t>dodaje da </a:t>
            </a:r>
            <a:r>
              <a:rPr lang="sr-Latn-BA" dirty="0" smtClean="0"/>
              <a:t>C</a:t>
            </a:r>
            <a:r>
              <a:rPr lang="vi-VN" dirty="0" smtClean="0"/>
              <a:t>ovid-19 </a:t>
            </a:r>
            <a:r>
              <a:rPr lang="vi-VN" dirty="0"/>
              <a:t>uticao na porast broja </a:t>
            </a:r>
            <a:r>
              <a:rPr lang="vi-VN" dirty="0" smtClean="0"/>
              <a:t>umrlih.</a:t>
            </a:r>
            <a:r>
              <a:rPr lang="sr-Latn-BA" dirty="0" smtClean="0"/>
              <a:t>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IZJZ BATUT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3 najčešća uzroka Mt u Srbiji:</a:t>
            </a:r>
          </a:p>
          <a:p>
            <a:r>
              <a:rPr lang="sr-Latn-BA" dirty="0"/>
              <a:t>k</a:t>
            </a:r>
            <a:r>
              <a:rPr lang="sr-Latn-BA" dirty="0" smtClean="0"/>
              <a:t>ardiovaskularne </a:t>
            </a:r>
          </a:p>
          <a:p>
            <a:r>
              <a:rPr lang="sr-Latn-BA" dirty="0"/>
              <a:t>m</a:t>
            </a:r>
            <a:r>
              <a:rPr lang="sr-Latn-BA" dirty="0" smtClean="0"/>
              <a:t>aligne bolesti</a:t>
            </a:r>
          </a:p>
          <a:p>
            <a:r>
              <a:rPr lang="sr-Latn-BA" dirty="0"/>
              <a:t>r</a:t>
            </a:r>
            <a:r>
              <a:rPr lang="sr-Latn-BA" dirty="0" smtClean="0"/>
              <a:t>espiratorne bolesti</a:t>
            </a:r>
          </a:p>
          <a:p>
            <a:pPr marL="0" indent="0">
              <a:buNone/>
            </a:pPr>
            <a:r>
              <a:rPr lang="sr-Latn-BA" dirty="0"/>
              <a:t> </a:t>
            </a:r>
            <a:r>
              <a:rPr lang="sr-Latn-BA" dirty="0" smtClean="0"/>
              <a:t>( na koje najviše utiče zagađenje vazduha).</a:t>
            </a:r>
          </a:p>
          <a:p>
            <a:pPr marL="0" indent="0">
              <a:buNone/>
            </a:pPr>
            <a:r>
              <a:rPr lang="sr-Latn-BA" dirty="0" smtClean="0"/>
              <a:t>ZDRAVSTVENI SISTEMI U RS NE OBAVEŠTAVAJU O TOJ VEZI!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9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800" smtClean="0"/>
              <a:t/>
            </a:r>
            <a:br>
              <a:rPr lang="vi-VN" sz="1800" smtClean="0"/>
            </a:br>
            <a:r>
              <a:rPr lang="vi-VN" sz="1800" smtClean="0"/>
              <a:t>-</a:t>
            </a:r>
            <a:r>
              <a:rPr lang="vi-VN" sz="2000" smtClean="0">
                <a:solidFill>
                  <a:schemeClr val="accent1"/>
                </a:solidFill>
              </a:rPr>
              <a:t>Trudnice</a:t>
            </a:r>
            <a:endParaRPr lang="sr-Latn-BA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vi-VN" sz="2000" dirty="0" smtClean="0"/>
              <a:t> </a:t>
            </a:r>
            <a:r>
              <a:rPr lang="vi-VN" sz="2000" dirty="0"/>
              <a:t>2019.god </a:t>
            </a:r>
            <a:r>
              <a:rPr lang="sr-Latn-BA" sz="2000" dirty="0" smtClean="0"/>
              <a:t>podaci za SRB </a:t>
            </a:r>
            <a:r>
              <a:rPr lang="vi-VN" sz="2000" dirty="0" smtClean="0"/>
              <a:t> </a:t>
            </a:r>
            <a:r>
              <a:rPr lang="vi-VN" sz="2000" dirty="0"/>
              <a:t>9%Mt neonatusa uzrok </a:t>
            </a:r>
            <a:r>
              <a:rPr lang="vi-VN" sz="2000" dirty="0" smtClean="0"/>
              <a:t>aerozagađenje</a:t>
            </a:r>
            <a:r>
              <a:rPr lang="sr-Latn-BA" sz="2000" dirty="0"/>
              <a:t>!</a:t>
            </a:r>
            <a:endParaRPr lang="sr-Latn-BA" sz="2000" dirty="0" smtClean="0"/>
          </a:p>
          <a:p>
            <a:r>
              <a:rPr lang="vi-VN" sz="2000" dirty="0" smtClean="0">
                <a:solidFill>
                  <a:schemeClr val="accent1"/>
                </a:solidFill>
              </a:rPr>
              <a:t>Deca </a:t>
            </a:r>
            <a:r>
              <a:rPr lang="vi-VN" sz="1800" dirty="0" smtClean="0"/>
              <a:t>(</a:t>
            </a:r>
            <a:r>
              <a:rPr lang="sr-Latn-BA" sz="1800" dirty="0" smtClean="0"/>
              <a:t>još intrauterino ako je majka izložena- anomalije, </a:t>
            </a:r>
            <a:r>
              <a:rPr lang="vi-VN" sz="1800" dirty="0" smtClean="0"/>
              <a:t>provode </a:t>
            </a:r>
            <a:r>
              <a:rPr lang="vi-VN" sz="1800" dirty="0"/>
              <a:t>više vremena na otvorenom, baveći se fizičkom aktivnošću i igranjem, a udišu više vazduha po kilogramu telesne težine od </a:t>
            </a:r>
            <a:r>
              <a:rPr lang="vi-VN" sz="1800" dirty="0" smtClean="0"/>
              <a:t>odrasli</a:t>
            </a:r>
            <a:r>
              <a:rPr lang="sr-Latn-BA" sz="1800" dirty="0" smtClean="0"/>
              <a:t>h, </a:t>
            </a:r>
            <a:r>
              <a:rPr lang="vi-VN" sz="1800" dirty="0" smtClean="0"/>
              <a:t>dodatan  </a:t>
            </a:r>
            <a:r>
              <a:rPr lang="vi-VN" sz="1800" dirty="0"/>
              <a:t>faktor  rizika  za  razvoj  plućnih bolesti  u  kasnijem  </a:t>
            </a:r>
            <a:r>
              <a:rPr lang="vi-VN" sz="1800" dirty="0" smtClean="0"/>
              <a:t>životu </a:t>
            </a:r>
            <a:r>
              <a:rPr lang="vi-VN" sz="1800" dirty="0"/>
              <a:t>)</a:t>
            </a:r>
            <a:br>
              <a:rPr lang="vi-VN" sz="1800" dirty="0"/>
            </a:br>
            <a:r>
              <a:rPr lang="sr-Latn-BA" sz="1800" dirty="0" smtClean="0"/>
              <a:t>-</a:t>
            </a:r>
            <a:r>
              <a:rPr lang="sr-Latn-BA" sz="2000" dirty="0" smtClean="0">
                <a:solidFill>
                  <a:schemeClr val="accent1"/>
                </a:solidFill>
              </a:rPr>
              <a:t>STARIJE OSOBE &gt;65.god </a:t>
            </a:r>
            <a:r>
              <a:rPr lang="vi-VN" sz="2000" dirty="0" smtClean="0">
                <a:solidFill>
                  <a:schemeClr val="accent1"/>
                </a:solidFill>
              </a:rPr>
              <a:t> </a:t>
            </a:r>
            <a:endParaRPr lang="sr-Latn-BA" sz="2000" dirty="0">
              <a:solidFill>
                <a:schemeClr val="accent1"/>
              </a:solidFill>
            </a:endParaRPr>
          </a:p>
          <a:p>
            <a:r>
              <a:rPr lang="sr-Latn-BA" sz="2000" dirty="0" smtClean="0">
                <a:solidFill>
                  <a:schemeClr val="accent1"/>
                </a:solidFill>
              </a:rPr>
              <a:t>-HRONIČNE BOLESTI</a:t>
            </a:r>
            <a:r>
              <a:rPr lang="sr-Latn-BA" sz="1800" dirty="0" smtClean="0"/>
              <a:t> –</a:t>
            </a:r>
            <a:r>
              <a:rPr lang="vi-VN" sz="1800" dirty="0" smtClean="0"/>
              <a:t> </a:t>
            </a:r>
            <a:r>
              <a:rPr lang="sr-Latn-BA" sz="1800" dirty="0" smtClean="0"/>
              <a:t>Astma, HOBP,</a:t>
            </a:r>
            <a:r>
              <a:rPr lang="sr-Latn-BA" sz="1800" dirty="0"/>
              <a:t> </a:t>
            </a:r>
            <a:r>
              <a:rPr lang="vi-VN" sz="1800" dirty="0" smtClean="0"/>
              <a:t>srčanih </a:t>
            </a:r>
            <a:r>
              <a:rPr lang="vi-VN" sz="1800" dirty="0"/>
              <a:t>oboljenja</a:t>
            </a:r>
            <a:r>
              <a:rPr lang="vi-VN" sz="1800" dirty="0" smtClean="0"/>
              <a:t>,</a:t>
            </a:r>
            <a:r>
              <a:rPr lang="sr-Latn-BA" sz="1800" dirty="0" smtClean="0"/>
              <a:t> </a:t>
            </a:r>
            <a:r>
              <a:rPr lang="vi-VN" sz="1800" dirty="0" smtClean="0"/>
              <a:t>DM</a:t>
            </a:r>
            <a:r>
              <a:rPr lang="vi-VN" sz="1800" dirty="0"/>
              <a:t>, </a:t>
            </a:r>
            <a:r>
              <a:rPr lang="sr-Latn-BA" sz="1800" dirty="0" smtClean="0"/>
              <a:t> </a:t>
            </a:r>
            <a:r>
              <a:rPr lang="sr-Latn-BA" sz="1800" dirty="0"/>
              <a:t>g</a:t>
            </a:r>
            <a:r>
              <a:rPr lang="vi-VN" sz="1800" dirty="0" smtClean="0"/>
              <a:t>ojaznost,CVB....</a:t>
            </a:r>
            <a:r>
              <a:rPr lang="vi-VN" sz="1800" dirty="0"/>
              <a:t/>
            </a:r>
            <a:br>
              <a:rPr lang="vi-VN" sz="1800" dirty="0"/>
            </a:br>
            <a:endParaRPr lang="sr-Latn-BA" sz="1800" dirty="0" smtClean="0"/>
          </a:p>
          <a:p>
            <a:pPr marL="0" indent="0">
              <a:buNone/>
            </a:pPr>
            <a:r>
              <a:rPr lang="vi-VN" sz="2000" dirty="0" smtClean="0"/>
              <a:t>Kvalitet </a:t>
            </a:r>
            <a:r>
              <a:rPr lang="vi-VN" sz="2000" dirty="0"/>
              <a:t>vazduha za </a:t>
            </a:r>
            <a:r>
              <a:rPr lang="sr-Latn-BA" sz="2000" dirty="0"/>
              <a:t> </a:t>
            </a:r>
            <a:r>
              <a:rPr lang="sr-Latn-BA" sz="2000" dirty="0" smtClean="0"/>
              <a:t>rizične kategorije </a:t>
            </a:r>
            <a:r>
              <a:rPr lang="vi-VN" sz="2000" dirty="0" smtClean="0"/>
              <a:t> </a:t>
            </a:r>
            <a:r>
              <a:rPr lang="vi-VN" sz="2000" dirty="0"/>
              <a:t>je nezdrav kada nivo zagađenja čestica dosegne opseg „</a:t>
            </a:r>
            <a:r>
              <a:rPr lang="vi-VN" sz="2000" b="1" dirty="0"/>
              <a:t>zagađen“ odnosno „nezdrav za osetljive grupe</a:t>
            </a:r>
            <a:r>
              <a:rPr lang="vi-VN" sz="2000" b="1" dirty="0" smtClean="0"/>
              <a:t>“</a:t>
            </a:r>
            <a:r>
              <a:rPr lang="sr-Latn-BA" sz="1800" b="1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/>
            </a:r>
            <a:br>
              <a:rPr lang="vi-VN" dirty="0"/>
            </a:br>
            <a:r>
              <a:rPr lang="vi-VN" dirty="0"/>
              <a:t>Rizične kategorije: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r-Latn-BA" dirty="0" smtClean="0"/>
              <a:t>MONITORING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sz="2000" dirty="0"/>
              <a:t>u</a:t>
            </a:r>
            <a:r>
              <a:rPr lang="sr-Latn-BA" sz="2000" dirty="0" smtClean="0"/>
              <a:t> Srbiji od 2002.god.</a:t>
            </a:r>
          </a:p>
          <a:p>
            <a:pPr marL="0" indent="0">
              <a:buNone/>
            </a:pPr>
            <a:r>
              <a:rPr lang="sr-Latn-BA" sz="2000" dirty="0" smtClean="0"/>
              <a:t>EU i SZO </a:t>
            </a:r>
            <a:r>
              <a:rPr lang="en-US" sz="2000" dirty="0" err="1" smtClean="0"/>
              <a:t>propisale</a:t>
            </a:r>
            <a:r>
              <a:rPr lang="en-US" sz="2000" dirty="0" smtClean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b="1" dirty="0" err="1"/>
              <a:t>granične</a:t>
            </a:r>
            <a:r>
              <a:rPr lang="en-US" sz="2000" b="1" dirty="0"/>
              <a:t> </a:t>
            </a:r>
            <a:r>
              <a:rPr lang="en-US" sz="2000" b="1" dirty="0" err="1"/>
              <a:t>vrednosti</a:t>
            </a:r>
            <a:r>
              <a:rPr lang="en-US" sz="2000" b="1" dirty="0"/>
              <a:t> </a:t>
            </a:r>
            <a:r>
              <a:rPr lang="en-US" sz="2000" b="1" dirty="0" err="1"/>
              <a:t>za</a:t>
            </a:r>
            <a:r>
              <a:rPr lang="en-US" sz="2000" b="1" dirty="0"/>
              <a:t> PM </a:t>
            </a:r>
            <a:r>
              <a:rPr lang="en-US" sz="2000" b="1" dirty="0" err="1"/>
              <a:t>čestice</a:t>
            </a:r>
            <a:r>
              <a:rPr lang="en-US" sz="2000" b="1" dirty="0"/>
              <a:t> </a:t>
            </a:r>
            <a:r>
              <a:rPr lang="en-US" sz="2000" dirty="0" smtClean="0"/>
              <a:t>:</a:t>
            </a:r>
            <a:endParaRPr lang="sr-Latn-BA" sz="20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EU</a:t>
            </a:r>
            <a:r>
              <a:rPr lang="en-US" sz="2400" dirty="0" smtClean="0"/>
              <a:t> –PM2.5 </a:t>
            </a:r>
            <a:r>
              <a:rPr lang="en-US" sz="2400" dirty="0" err="1"/>
              <a:t>čestice</a:t>
            </a:r>
            <a:r>
              <a:rPr lang="en-US" sz="2400" dirty="0"/>
              <a:t> </a:t>
            </a:r>
            <a:r>
              <a:rPr lang="en-US" sz="2400" b="1" dirty="0"/>
              <a:t>25</a:t>
            </a:r>
            <a:r>
              <a:rPr lang="el-GR" sz="2400" b="1" dirty="0"/>
              <a:t>μ</a:t>
            </a:r>
            <a:r>
              <a:rPr lang="en-US" sz="2400" b="1" dirty="0" smtClean="0"/>
              <a:t>g/m3</a:t>
            </a:r>
            <a:endParaRPr lang="sr-Latn-BA" sz="2400" b="1" dirty="0"/>
          </a:p>
          <a:p>
            <a:pPr marL="0" indent="0">
              <a:buNone/>
            </a:pPr>
            <a:r>
              <a:rPr lang="vi-VN" sz="2400" dirty="0" smtClean="0">
                <a:solidFill>
                  <a:srgbClr val="FF0000"/>
                </a:solidFill>
              </a:rPr>
              <a:t>SZO</a:t>
            </a:r>
            <a:r>
              <a:rPr lang="vi-VN" sz="2400" dirty="0" smtClean="0"/>
              <a:t> –PM2.5 </a:t>
            </a:r>
            <a:r>
              <a:rPr lang="vi-VN" sz="2400" dirty="0"/>
              <a:t>čestice </a:t>
            </a:r>
            <a:r>
              <a:rPr lang="vi-VN" sz="2400" b="1" dirty="0"/>
              <a:t>10</a:t>
            </a:r>
            <a:r>
              <a:rPr lang="el-GR" sz="2400" b="1" dirty="0"/>
              <a:t>μ</a:t>
            </a:r>
            <a:r>
              <a:rPr lang="vi-VN" sz="2400" b="1" dirty="0"/>
              <a:t>g/m3. </a:t>
            </a:r>
            <a:endParaRPr lang="sr-Latn-BA" sz="2400" b="1" dirty="0" smtClean="0"/>
          </a:p>
          <a:p>
            <a:pPr marL="0" indent="0">
              <a:buNone/>
            </a:pPr>
            <a:r>
              <a:rPr lang="sr-Latn-BA" sz="2400" dirty="0" smtClean="0"/>
              <a:t>(uz tendenciju ka smanjenju pa su </a:t>
            </a:r>
            <a:r>
              <a:rPr lang="vi-VN" sz="2400" dirty="0" smtClean="0"/>
              <a:t>preporuke</a:t>
            </a:r>
            <a:r>
              <a:rPr lang="sr-Latn-BA" sz="2400" dirty="0" smtClean="0"/>
              <a:t> SZO</a:t>
            </a:r>
            <a:r>
              <a:rPr lang="vi-VN" sz="2400" dirty="0" smtClean="0"/>
              <a:t> </a:t>
            </a:r>
            <a:r>
              <a:rPr lang="vi-VN" sz="2400" dirty="0"/>
              <a:t>od  septembra 2021. granične vrednosti PM2,5  </a:t>
            </a:r>
            <a:r>
              <a:rPr lang="vi-VN" sz="2400" dirty="0" smtClean="0"/>
              <a:t>5</a:t>
            </a:r>
            <a:r>
              <a:rPr lang="el-GR" sz="2400" dirty="0"/>
              <a:t>μ</a:t>
            </a:r>
            <a:r>
              <a:rPr lang="vi-VN" sz="2400" dirty="0"/>
              <a:t>g/m3 </a:t>
            </a:r>
            <a:r>
              <a:rPr lang="sr-Latn-BA" sz="2400" dirty="0" smtClean="0"/>
              <a:t>-</a:t>
            </a:r>
            <a:r>
              <a:rPr lang="vi-VN" sz="2400" dirty="0" smtClean="0"/>
              <a:t>godišnji </a:t>
            </a:r>
            <a:r>
              <a:rPr lang="vi-VN" sz="2400" dirty="0"/>
              <a:t>prosek) </a:t>
            </a:r>
          </a:p>
          <a:p>
            <a:pPr marL="0" indent="0">
              <a:buNone/>
            </a:pPr>
            <a:r>
              <a:rPr lang="sr-Latn-BA" sz="2400" dirty="0" smtClean="0"/>
              <a:t>Prema </a:t>
            </a:r>
            <a:r>
              <a:rPr lang="sr-Latn-BA" sz="2400" dirty="0"/>
              <a:t>Članu 19 iz Uredbe o uslovima za monitoring i zahtevima kvaliteta vazduha (“Sl. gl. RS”, broj 11/10, 75/10 i 63/13) </a:t>
            </a:r>
            <a:r>
              <a:rPr lang="sr-Latn-BA" sz="2400" dirty="0">
                <a:solidFill>
                  <a:srgbClr val="FF0000"/>
                </a:solidFill>
              </a:rPr>
              <a:t>Republike Srbije</a:t>
            </a:r>
            <a:r>
              <a:rPr lang="sr-Latn-BA" sz="2400" dirty="0"/>
              <a:t>, u 2020. godini </a:t>
            </a:r>
            <a:r>
              <a:rPr lang="sr-Latn-BA" sz="2400" b="1" dirty="0"/>
              <a:t>granična vrednost </a:t>
            </a:r>
            <a:r>
              <a:rPr lang="sr-Latn-BA" sz="2400" b="1" dirty="0" smtClean="0"/>
              <a:t>PM2.5 </a:t>
            </a:r>
            <a:r>
              <a:rPr lang="sr-Latn-BA" sz="2400" b="1" dirty="0"/>
              <a:t>iznosi 25 </a:t>
            </a:r>
            <a:r>
              <a:rPr lang="sr-Latn-BA" sz="2400" dirty="0" smtClean="0"/>
              <a:t>µg/m3.</a:t>
            </a:r>
          </a:p>
          <a:p>
            <a:pPr marL="0" indent="0">
              <a:buNone/>
            </a:pPr>
            <a:r>
              <a:rPr lang="sr-Latn-BA" sz="2400" dirty="0" smtClean="0"/>
              <a:t>(rok do 01.01.2024.  20</a:t>
            </a:r>
            <a:r>
              <a:rPr lang="el-GR" sz="2400" dirty="0"/>
              <a:t>μ</a:t>
            </a:r>
            <a:r>
              <a:rPr lang="sr-Latn-BA" sz="2400" dirty="0"/>
              <a:t>g/m3 </a:t>
            </a:r>
            <a:r>
              <a:rPr lang="sr-Latn-BA" sz="2400" dirty="0" smtClean="0"/>
              <a:t>radi usaglašavanja sa EU)</a:t>
            </a:r>
          </a:p>
          <a:p>
            <a:endParaRPr lang="sr-Latn-BA" sz="1600" dirty="0"/>
          </a:p>
          <a:p>
            <a:endParaRPr lang="sr-Latn-BA" sz="1600" dirty="0" smtClean="0"/>
          </a:p>
        </p:txBody>
      </p:sp>
    </p:spTree>
    <p:extLst>
      <p:ext uri="{BB962C8B-B14F-4D97-AF65-F5344CB8AC3E}">
        <p14:creationId xmlns:p14="http://schemas.microsoft.com/office/powerpoint/2010/main" val="26284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APLIKACIJE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dirty="0" smtClean="0"/>
              <a:t>prate </a:t>
            </a:r>
            <a:r>
              <a:rPr lang="vi-VN" dirty="0" smtClean="0">
                <a:solidFill>
                  <a:srgbClr val="FF0000"/>
                </a:solidFill>
              </a:rPr>
              <a:t>INDEKS  </a:t>
            </a:r>
            <a:r>
              <a:rPr lang="vi-VN" dirty="0">
                <a:solidFill>
                  <a:srgbClr val="FF0000"/>
                </a:solidFill>
              </a:rPr>
              <a:t>KVALITETA  VAZDUHA U REALNOM VREMENU </a:t>
            </a:r>
            <a:r>
              <a:rPr lang="vi-VN" dirty="0"/>
              <a:t>:</a:t>
            </a:r>
          </a:p>
          <a:p>
            <a:r>
              <a:rPr lang="vi-VN" dirty="0"/>
              <a:t>WAQI</a:t>
            </a:r>
          </a:p>
          <a:p>
            <a:r>
              <a:rPr lang="vi-VN" dirty="0"/>
              <a:t>AirVisual</a:t>
            </a:r>
          </a:p>
          <a:p>
            <a:r>
              <a:rPr lang="vi-VN" dirty="0" smtClean="0"/>
              <a:t>AirCare</a:t>
            </a:r>
            <a:endParaRPr lang="sr-Latn-BA" dirty="0" smtClean="0"/>
          </a:p>
          <a:p>
            <a:r>
              <a:rPr lang="sr-Latn-BA" dirty="0" smtClean="0"/>
              <a:t>xEco...</a:t>
            </a:r>
            <a:r>
              <a:rPr lang="vi-VN" dirty="0"/>
              <a:t> </a:t>
            </a:r>
            <a:endParaRPr lang="sr-Latn-BA" dirty="0" smtClean="0"/>
          </a:p>
          <a:p>
            <a:pPr marL="0" indent="0">
              <a:buNone/>
            </a:pPr>
            <a:r>
              <a:rPr lang="vi-VN" dirty="0" smtClean="0"/>
              <a:t>Na </a:t>
            </a:r>
            <a:r>
              <a:rPr lang="vi-VN" dirty="0"/>
              <a:t>osnovu dobijenih </a:t>
            </a:r>
            <a:r>
              <a:rPr lang="vi-VN" dirty="0" smtClean="0"/>
              <a:t>podataka</a:t>
            </a:r>
            <a:r>
              <a:rPr lang="sr-Latn-BA" dirty="0" smtClean="0"/>
              <a:t> </a:t>
            </a:r>
            <a:r>
              <a:rPr lang="vi-VN" dirty="0" smtClean="0">
                <a:solidFill>
                  <a:srgbClr val="FF0000"/>
                </a:solidFill>
              </a:rPr>
              <a:t>može</a:t>
            </a:r>
            <a:r>
              <a:rPr lang="sr-Latn-BA" dirty="0" smtClean="0">
                <a:solidFill>
                  <a:srgbClr val="FF0000"/>
                </a:solidFill>
              </a:rPr>
              <a:t>mo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organizovati svoje vreme i ne izlagati se kada je index zagađenosti u </a:t>
            </a:r>
            <a:r>
              <a:rPr lang="vi-VN" dirty="0" smtClean="0">
                <a:solidFill>
                  <a:srgbClr val="FF0000"/>
                </a:solidFill>
              </a:rPr>
              <a:t>crveno</a:t>
            </a:r>
            <a:r>
              <a:rPr lang="sr-Latn-BA" dirty="0" smtClean="0">
                <a:solidFill>
                  <a:srgbClr val="FF0000"/>
                </a:solidFill>
              </a:rPr>
              <a:t>j zoni, za vulnerabilne kategorije i niže</a:t>
            </a:r>
            <a:r>
              <a:rPr lang="vi-VN" dirty="0" smtClean="0">
                <a:solidFill>
                  <a:srgbClr val="FF0000"/>
                </a:solidFill>
              </a:rPr>
              <a:t>.</a:t>
            </a: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b="1" dirty="0" smtClean="0">
                <a:solidFill>
                  <a:srgbClr val="FF0000"/>
                </a:solidFill>
              </a:rPr>
              <a:t>Gde su postavljeni uređaji, šta mere, koliko vremena mere?</a:t>
            </a:r>
            <a:endParaRPr lang="vi-VN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Vazduh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smeša</a:t>
            </a:r>
            <a:r>
              <a:rPr lang="en-US" dirty="0" smtClean="0"/>
              <a:t> </a:t>
            </a:r>
            <a:r>
              <a:rPr lang="sr-Latn-BA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</a:t>
            </a:r>
            <a:r>
              <a:rPr lang="sr-Latn-BA" dirty="0" smtClean="0"/>
              <a:t> </a:t>
            </a:r>
            <a:r>
              <a:rPr lang="en-US" dirty="0" smtClean="0"/>
              <a:t>od</a:t>
            </a:r>
            <a:r>
              <a:rPr lang="sr-Latn-BA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sr-Latn-BA" dirty="0" smtClean="0"/>
              <a:t> </a:t>
            </a:r>
            <a:r>
              <a:rPr lang="en-US" dirty="0" err="1" smtClean="0"/>
              <a:t>su</a:t>
            </a:r>
            <a:r>
              <a:rPr lang="sr-Latn-BA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sr-Latn-BA" dirty="0" smtClean="0"/>
              <a:t> </a:t>
            </a:r>
            <a:r>
              <a:rPr lang="en-US" dirty="0" smtClean="0"/>
              <a:t>u </a:t>
            </a:r>
            <a:r>
              <a:rPr lang="sr-Latn-BA" dirty="0" smtClean="0"/>
              <a:t> </a:t>
            </a:r>
            <a:r>
              <a:rPr lang="en-US" dirty="0" err="1" smtClean="0"/>
              <a:t>vrlo</a:t>
            </a:r>
            <a:r>
              <a:rPr lang="sr-Latn-BA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promenljivom</a:t>
            </a:r>
            <a:r>
              <a:rPr lang="en-US" dirty="0"/>
              <a:t> </a:t>
            </a:r>
            <a:r>
              <a:rPr lang="en-US" dirty="0" err="1"/>
              <a:t>sastavu</a:t>
            </a:r>
            <a:r>
              <a:rPr lang="en-US" dirty="0" smtClean="0"/>
              <a:t>:</a:t>
            </a:r>
            <a:r>
              <a:rPr lang="sr-Latn-BA" dirty="0"/>
              <a:t> </a:t>
            </a:r>
            <a:r>
              <a:rPr lang="en-US" dirty="0" smtClean="0"/>
              <a:t> </a:t>
            </a:r>
            <a:r>
              <a:rPr lang="sr-Latn-BA" dirty="0" smtClean="0"/>
              <a:t> </a:t>
            </a:r>
            <a:r>
              <a:rPr lang="en-US" dirty="0" err="1" smtClean="0"/>
              <a:t>azot</a:t>
            </a:r>
            <a:r>
              <a:rPr lang="sr-Latn-BA" dirty="0" smtClean="0"/>
              <a:t>a </a:t>
            </a:r>
            <a:r>
              <a:rPr lang="en-US" dirty="0" smtClean="0"/>
              <a:t> </a:t>
            </a:r>
            <a:r>
              <a:rPr lang="en-US" dirty="0"/>
              <a:t>78,08</a:t>
            </a:r>
            <a:r>
              <a:rPr lang="en-US" dirty="0" smtClean="0"/>
              <a:t>%,</a:t>
            </a:r>
            <a:r>
              <a:rPr lang="sr-Latn-BA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kiseonik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r>
              <a:rPr lang="en-US" dirty="0"/>
              <a:t>20,95</a:t>
            </a:r>
            <a:r>
              <a:rPr lang="en-US" dirty="0" smtClean="0"/>
              <a:t>%,</a:t>
            </a:r>
            <a:r>
              <a:rPr lang="sr-Latn-BA" dirty="0" smtClean="0"/>
              <a:t>  </a:t>
            </a:r>
            <a:r>
              <a:rPr lang="en-US" dirty="0" smtClean="0"/>
              <a:t>argon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r>
              <a:rPr lang="en-US" dirty="0"/>
              <a:t>0,93% i u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malim</a:t>
            </a:r>
            <a:r>
              <a:rPr lang="en-US" dirty="0"/>
              <a:t> </a:t>
            </a:r>
            <a:r>
              <a:rPr lang="en-US" dirty="0" err="1"/>
              <a:t>količinama</a:t>
            </a:r>
            <a:r>
              <a:rPr lang="en-US" dirty="0"/>
              <a:t> </a:t>
            </a:r>
            <a:r>
              <a:rPr lang="en-US" dirty="0" err="1"/>
              <a:t>kriptona</a:t>
            </a:r>
            <a:r>
              <a:rPr lang="en-US" dirty="0"/>
              <a:t>, </a:t>
            </a:r>
            <a:r>
              <a:rPr lang="en-US" dirty="0" err="1"/>
              <a:t>ksenona</a:t>
            </a:r>
            <a:r>
              <a:rPr lang="en-US" dirty="0"/>
              <a:t>, </a:t>
            </a:r>
            <a:r>
              <a:rPr lang="en-US" dirty="0" err="1"/>
              <a:t>helijuma</a:t>
            </a:r>
            <a:r>
              <a:rPr lang="en-US" dirty="0"/>
              <a:t>, </a:t>
            </a:r>
            <a:r>
              <a:rPr lang="en-US" dirty="0" err="1"/>
              <a:t>neona</a:t>
            </a:r>
            <a:r>
              <a:rPr lang="en-US" dirty="0"/>
              <a:t> i </a:t>
            </a:r>
            <a:r>
              <a:rPr lang="en-US" dirty="0" err="1"/>
              <a:t>drugih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sr-Latn-BA" dirty="0" smtClean="0"/>
          </a:p>
          <a:p>
            <a:r>
              <a:rPr lang="en-US" dirty="0" smtClean="0"/>
              <a:t> </a:t>
            </a:r>
            <a:r>
              <a:rPr lang="en-US" dirty="0" err="1"/>
              <a:t>neophodan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</a:t>
            </a:r>
            <a:r>
              <a:rPr lang="en-US" dirty="0" err="1"/>
              <a:t>biljaka</a:t>
            </a:r>
            <a:r>
              <a:rPr lang="en-US" dirty="0"/>
              <a:t> i </a:t>
            </a:r>
            <a:r>
              <a:rPr lang="en-US" dirty="0" err="1"/>
              <a:t>životinja</a:t>
            </a:r>
            <a:r>
              <a:rPr lang="en-US" dirty="0"/>
              <a:t>. </a:t>
            </a:r>
            <a:endParaRPr lang="sr-Latn-B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sr-Latn-BA" sz="2800" b="1" dirty="0" smtClean="0"/>
              <a:t/>
            </a:r>
            <a:br>
              <a:rPr lang="sr-Latn-BA" sz="2800" b="1" dirty="0" smtClean="0"/>
            </a:br>
            <a:r>
              <a:rPr lang="sr-Latn-BA" sz="2800" b="1" dirty="0"/>
              <a:t/>
            </a:r>
            <a:br>
              <a:rPr lang="sr-Latn-BA" sz="2800" b="1" dirty="0"/>
            </a:br>
            <a:r>
              <a:rPr lang="sr-Latn-BA" sz="2800" b="1" dirty="0" smtClean="0"/>
              <a:t>Za </a:t>
            </a:r>
            <a:r>
              <a:rPr lang="en-US" sz="2800" b="1" dirty="0" err="1" smtClean="0"/>
              <a:t>procenu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uticaj</a:t>
            </a:r>
            <a:r>
              <a:rPr lang="sr-Latn-BA" sz="2800" b="1" dirty="0" smtClean="0"/>
              <a:t>a</a:t>
            </a:r>
            <a:r>
              <a:rPr lang="en-US" sz="2800" b="1" dirty="0" smtClean="0"/>
              <a:t> </a:t>
            </a:r>
            <a:r>
              <a:rPr lang="en-US" sz="2800" b="1" dirty="0" err="1"/>
              <a:t>finih</a:t>
            </a:r>
            <a:r>
              <a:rPr lang="en-US" sz="2800" b="1" dirty="0"/>
              <a:t> </a:t>
            </a:r>
            <a:r>
              <a:rPr lang="en-US" sz="2800" b="1" dirty="0" err="1"/>
              <a:t>čestica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 smtClean="0"/>
              <a:t>zdravlje</a:t>
            </a:r>
            <a:r>
              <a:rPr lang="sr-Latn-BA" sz="2800" b="1" dirty="0" smtClean="0"/>
              <a:t> </a:t>
            </a:r>
            <a:r>
              <a:rPr lang="en-US" sz="2800" b="1" dirty="0" smtClean="0"/>
              <a:t>ne </a:t>
            </a:r>
            <a:r>
              <a:rPr lang="en-US" sz="2800" b="1" dirty="0" err="1"/>
              <a:t>kraće</a:t>
            </a:r>
            <a:r>
              <a:rPr lang="en-US" sz="2800" b="1" dirty="0"/>
              <a:t> </a:t>
            </a:r>
            <a:r>
              <a:rPr lang="sr-Latn-BA" sz="2800" b="1" dirty="0" smtClean="0"/>
              <a:t>od</a:t>
            </a:r>
            <a:r>
              <a:rPr lang="en-US" sz="2800" b="1" dirty="0" smtClean="0"/>
              <a:t> </a:t>
            </a:r>
            <a:r>
              <a:rPr lang="en-US" sz="2800" b="1" dirty="0"/>
              <a:t>24 </a:t>
            </a:r>
            <a:r>
              <a:rPr lang="en-US" sz="2800" b="1" dirty="0" err="1"/>
              <a:t>sata</a:t>
            </a:r>
            <a:r>
              <a:rPr lang="en-US" sz="2800" b="1" dirty="0"/>
              <a:t> </a:t>
            </a:r>
            <a:r>
              <a:rPr lang="sr-Latn-BA" sz="2800" b="1" dirty="0" smtClean="0"/>
              <a:t>!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76600"/>
          </a:xfrm>
        </p:spPr>
        <p:txBody>
          <a:bodyPr>
            <a:normAutofit/>
          </a:bodyPr>
          <a:lstStyle/>
          <a:p>
            <a:r>
              <a:rPr lang="sr-Latn-BA" dirty="0" smtClean="0"/>
              <a:t>Uticaj aerozagađenja na zdravlje </a:t>
            </a:r>
            <a:r>
              <a:rPr lang="vi-VN" dirty="0" smtClean="0"/>
              <a:t>zavisi ne samo </a:t>
            </a:r>
            <a:r>
              <a:rPr lang="vi-VN" dirty="0" smtClean="0">
                <a:solidFill>
                  <a:srgbClr val="FF0000"/>
                </a:solidFill>
              </a:rPr>
              <a:t>od koncentracije</a:t>
            </a:r>
            <a:r>
              <a:rPr lang="vi-VN" dirty="0" smtClean="0"/>
              <a:t>, već </a:t>
            </a:r>
            <a:r>
              <a:rPr lang="vi-VN" dirty="0" smtClean="0">
                <a:solidFill>
                  <a:srgbClr val="FF0000"/>
                </a:solidFill>
              </a:rPr>
              <a:t>i od perioda izloženosti</a:t>
            </a:r>
            <a:r>
              <a:rPr lang="vi-VN" dirty="0" smtClean="0"/>
              <a:t>.</a:t>
            </a:r>
            <a:endParaRPr lang="sr-Latn-BA" dirty="0" smtClean="0"/>
          </a:p>
          <a:p>
            <a:r>
              <a:rPr lang="sr-Latn-BA" dirty="0" smtClean="0"/>
              <a:t>Z</a:t>
            </a:r>
            <a:r>
              <a:rPr lang="vi-VN" dirty="0" smtClean="0"/>
              <a:t>ato dvadesetčetvoročasovna </a:t>
            </a:r>
            <a:r>
              <a:rPr lang="sr-Latn-BA" dirty="0" smtClean="0"/>
              <a:t>  </a:t>
            </a:r>
            <a:r>
              <a:rPr lang="vi-VN" dirty="0" smtClean="0"/>
              <a:t>mera</a:t>
            </a:r>
            <a:r>
              <a:rPr lang="sr-Latn-BA" dirty="0" smtClean="0"/>
              <a:t> </a:t>
            </a:r>
            <a:r>
              <a:rPr lang="vi-VN" dirty="0" smtClean="0"/>
              <a:t> prikazuje bolji odraz na zdravstvene efekte finih čestica nego npr. jednočasovna mera.</a:t>
            </a:r>
            <a:endParaRPr lang="sr-Latn-BA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sz="4400" dirty="0" smtClean="0"/>
              <a:t>                       </a:t>
            </a:r>
            <a:r>
              <a:rPr lang="en-US" sz="4400" dirty="0" smtClean="0"/>
              <a:t>SEPA</a:t>
            </a:r>
            <a:r>
              <a:rPr lang="sr-Latn-BA" sz="4400" dirty="0" smtClean="0"/>
              <a:t/>
            </a:r>
            <a:br>
              <a:rPr lang="sr-Latn-BA" sz="4400" dirty="0" smtClean="0"/>
            </a:br>
            <a:r>
              <a:rPr lang="en-US" sz="4400" dirty="0" smtClean="0"/>
              <a:t> </a:t>
            </a:r>
            <a:r>
              <a:rPr lang="en-US" sz="4400" dirty="0" err="1"/>
              <a:t>Agencija</a:t>
            </a:r>
            <a:r>
              <a:rPr lang="en-US" sz="4400" dirty="0"/>
              <a:t> </a:t>
            </a:r>
            <a:r>
              <a:rPr lang="en-US" sz="4400" dirty="0" err="1"/>
              <a:t>za</a:t>
            </a:r>
            <a:r>
              <a:rPr lang="en-US" sz="4400" dirty="0"/>
              <a:t> </a:t>
            </a:r>
            <a:r>
              <a:rPr lang="en-US" sz="4400" dirty="0" err="1"/>
              <a:t>zaštitu</a:t>
            </a:r>
            <a:r>
              <a:rPr lang="en-US" sz="4400" dirty="0"/>
              <a:t> </a:t>
            </a:r>
            <a:r>
              <a:rPr lang="en-US" sz="4400" dirty="0" err="1"/>
              <a:t>životne</a:t>
            </a:r>
            <a:r>
              <a:rPr lang="en-US" sz="4400" dirty="0"/>
              <a:t> </a:t>
            </a:r>
            <a:r>
              <a:rPr lang="en-US" sz="4400" dirty="0" err="1"/>
              <a:t>sredine</a:t>
            </a:r>
            <a:r>
              <a:rPr lang="en-US" sz="4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BA" dirty="0" smtClean="0"/>
          </a:p>
          <a:p>
            <a:r>
              <a:rPr lang="vi-VN" dirty="0" smtClean="0"/>
              <a:t>kvalitet </a:t>
            </a:r>
            <a:r>
              <a:rPr lang="vi-VN" dirty="0"/>
              <a:t>vazduha označava sa pet boja i toliko različitih klasa u zavisnosti od vrednosti koncentracija pojedinih zagađujućih materija.</a:t>
            </a:r>
          </a:p>
          <a:p>
            <a:r>
              <a:rPr lang="vi-VN" dirty="0" smtClean="0"/>
              <a:t>Odličan</a:t>
            </a:r>
            <a:r>
              <a:rPr lang="sr-Latn-BA" dirty="0">
                <a:solidFill>
                  <a:srgbClr val="00B050"/>
                </a:solidFill>
              </a:rPr>
              <a:t>-zelenom </a:t>
            </a:r>
            <a:endParaRPr lang="sr-Latn-BA" dirty="0" smtClean="0">
              <a:solidFill>
                <a:srgbClr val="00B050"/>
              </a:solidFill>
            </a:endParaRPr>
          </a:p>
          <a:p>
            <a:r>
              <a:rPr lang="vi-VN" dirty="0" smtClean="0"/>
              <a:t>Dobar</a:t>
            </a:r>
            <a:r>
              <a:rPr lang="sr-Latn-BA" dirty="0">
                <a:solidFill>
                  <a:srgbClr val="00B0F0"/>
                </a:solidFill>
              </a:rPr>
              <a:t>-plavom</a:t>
            </a:r>
            <a:endParaRPr lang="sr-Latn-BA" dirty="0" smtClean="0">
              <a:solidFill>
                <a:srgbClr val="00B0F0"/>
              </a:solidFill>
            </a:endParaRPr>
          </a:p>
          <a:p>
            <a:r>
              <a:rPr lang="vi-VN" dirty="0" smtClean="0"/>
              <a:t>Prihvatljiv</a:t>
            </a:r>
            <a:r>
              <a:rPr lang="sr-Latn-BA" dirty="0" smtClean="0"/>
              <a:t>-</a:t>
            </a:r>
            <a:r>
              <a:rPr lang="vi-VN" dirty="0"/>
              <a:t>  </a:t>
            </a:r>
            <a:r>
              <a:rPr lang="vi-VN" dirty="0">
                <a:solidFill>
                  <a:srgbClr val="FFFF00"/>
                </a:solidFill>
              </a:rPr>
              <a:t>žutom</a:t>
            </a:r>
            <a:endParaRPr lang="sr-Latn-BA" dirty="0" smtClean="0">
              <a:solidFill>
                <a:srgbClr val="FFFF00"/>
              </a:solidFill>
            </a:endParaRPr>
          </a:p>
          <a:p>
            <a:r>
              <a:rPr lang="sr-Latn-BA" dirty="0" smtClean="0"/>
              <a:t>Z</a:t>
            </a:r>
            <a:r>
              <a:rPr lang="vi-VN" dirty="0" smtClean="0"/>
              <a:t>agađen </a:t>
            </a:r>
            <a:r>
              <a:rPr lang="sr-Latn-BA" dirty="0"/>
              <a:t>-</a:t>
            </a:r>
            <a:r>
              <a:rPr lang="sr-Latn-BA" dirty="0">
                <a:solidFill>
                  <a:srgbClr val="FF0000"/>
                </a:solidFill>
              </a:rPr>
              <a:t>crvenom</a:t>
            </a:r>
            <a:endParaRPr lang="sr-Latn-BA" dirty="0" smtClean="0">
              <a:solidFill>
                <a:srgbClr val="FF0000"/>
              </a:solidFill>
            </a:endParaRPr>
          </a:p>
          <a:p>
            <a:r>
              <a:rPr lang="sr-Latn-BA" dirty="0" smtClean="0"/>
              <a:t>J</a:t>
            </a:r>
            <a:r>
              <a:rPr lang="vi-VN" dirty="0" smtClean="0"/>
              <a:t>ako zagađen</a:t>
            </a:r>
            <a:r>
              <a:rPr lang="sr-Latn-BA" dirty="0" smtClean="0"/>
              <a:t> -</a:t>
            </a:r>
            <a:r>
              <a:rPr lang="vi-VN" dirty="0" smtClean="0">
                <a:solidFill>
                  <a:srgbClr val="7030A0"/>
                </a:solidFill>
              </a:rPr>
              <a:t>ljubičastom </a:t>
            </a:r>
            <a:r>
              <a:rPr lang="vi-VN" dirty="0">
                <a:solidFill>
                  <a:srgbClr val="7030A0"/>
                </a:solidFill>
              </a:rPr>
              <a:t>bojom.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Šta</a:t>
            </a:r>
            <a:r>
              <a:rPr lang="es-ES" dirty="0"/>
              <a:t> se </a:t>
            </a:r>
            <a:r>
              <a:rPr lang="es-ES" dirty="0" err="1"/>
              <a:t>meri</a:t>
            </a:r>
            <a:r>
              <a:rPr lang="es-ES" dirty="0"/>
              <a:t> u </a:t>
            </a:r>
            <a:r>
              <a:rPr lang="es-ES" dirty="0" err="1"/>
              <a:t>Srbiji</a:t>
            </a:r>
            <a:r>
              <a:rPr lang="es-ES" dirty="0"/>
              <a:t>, a </a:t>
            </a:r>
            <a:r>
              <a:rPr lang="es-ES" dirty="0" err="1"/>
              <a:t>šta</a:t>
            </a:r>
            <a:r>
              <a:rPr lang="es-ES" dirty="0"/>
              <a:t> u EU?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Agencija za zaštitu životne sredine svakodnevno meri količine čestica </a:t>
            </a:r>
            <a:r>
              <a:rPr lang="vi-VN" dirty="0">
                <a:solidFill>
                  <a:schemeClr val="accent1"/>
                </a:solidFill>
              </a:rPr>
              <a:t>sumpor-dioksida, PM 10, azot-dioksida i kobalta </a:t>
            </a:r>
            <a:r>
              <a:rPr lang="vi-VN" dirty="0"/>
              <a:t>i na osnovu toga određuje kvalitet vazduha.</a:t>
            </a:r>
          </a:p>
          <a:p>
            <a:endParaRPr lang="sr-Latn-BA" dirty="0" smtClean="0"/>
          </a:p>
          <a:p>
            <a:r>
              <a:rPr lang="sr-Latn-BA" dirty="0" smtClean="0"/>
              <a:t>M</a:t>
            </a:r>
            <a:r>
              <a:rPr lang="vi-VN" dirty="0" smtClean="0"/>
              <a:t>onitoring </a:t>
            </a:r>
            <a:r>
              <a:rPr lang="vi-VN" dirty="0" smtClean="0">
                <a:solidFill>
                  <a:schemeClr val="accent1"/>
                </a:solidFill>
              </a:rPr>
              <a:t>koncentracija PM2.5 </a:t>
            </a:r>
            <a:r>
              <a:rPr lang="vi-VN" dirty="0" smtClean="0"/>
              <a:t>u Srbiji meri (Agencija za zaštitu životne sredine) u sledećim mestima: Beograd, Niš, Novi Sad, Beočin, Smederevo, Obrenovac, Valjevo, Bor, Kosjerić, Popovac i u Subotici. </a:t>
            </a:r>
            <a:endParaRPr lang="sr-Latn-BA" dirty="0" smtClean="0"/>
          </a:p>
          <a:p>
            <a:endParaRPr lang="sr-Latn-BA" sz="1800" dirty="0" smtClean="0"/>
          </a:p>
          <a:p>
            <a:r>
              <a:rPr lang="vi-VN" dirty="0" smtClean="0"/>
              <a:t>Takođe</a:t>
            </a:r>
            <a:r>
              <a:rPr lang="vi-VN" dirty="0"/>
              <a:t>, određeni Zavodi za javno zdravlje vrše </a:t>
            </a:r>
            <a:r>
              <a:rPr lang="vi-VN" dirty="0">
                <a:solidFill>
                  <a:schemeClr val="accent1"/>
                </a:solidFill>
              </a:rPr>
              <a:t>monitoring </a:t>
            </a:r>
            <a:r>
              <a:rPr lang="vi-VN" dirty="0" smtClean="0">
                <a:solidFill>
                  <a:schemeClr val="accent1"/>
                </a:solidFill>
              </a:rPr>
              <a:t>čađi</a:t>
            </a:r>
            <a:r>
              <a:rPr lang="sr-Latn-BA" dirty="0">
                <a:solidFill>
                  <a:schemeClr val="accent1"/>
                </a:solidFill>
              </a:rPr>
              <a:t>.</a:t>
            </a:r>
            <a:r>
              <a:rPr lang="vi-VN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dirty="0" smtClean="0"/>
              <a:t>i</a:t>
            </a:r>
            <a:br>
              <a:rPr lang="sr-Latn-BA" dirty="0" smtClean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dirty="0" smtClean="0"/>
              <a:t>Izveštaj SEPA 2021.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724400"/>
          </a:xfrm>
        </p:spPr>
        <p:txBody>
          <a:bodyPr>
            <a:normAutofit/>
          </a:bodyPr>
          <a:lstStyle/>
          <a:p>
            <a:endParaRPr lang="sr-Latn-BA" dirty="0"/>
          </a:p>
          <a:p>
            <a:r>
              <a:rPr lang="ru-RU" dirty="0" smtClean="0"/>
              <a:t>Током </a:t>
            </a:r>
            <a:r>
              <a:rPr lang="ru-RU" dirty="0">
                <a:solidFill>
                  <a:srgbClr val="FF0000"/>
                </a:solidFill>
              </a:rPr>
              <a:t>2021. </a:t>
            </a:r>
            <a:r>
              <a:rPr lang="sr-Latn-BA" dirty="0" smtClean="0">
                <a:solidFill>
                  <a:srgbClr val="FF0000"/>
                </a:solidFill>
              </a:rPr>
              <a:t>g. Kvalitet  vazduha bio je treće  kategorije, prekomerno zagađen</a:t>
            </a:r>
            <a:r>
              <a:rPr lang="sr-Latn-BA" dirty="0">
                <a:solidFill>
                  <a:srgbClr val="FF0000"/>
                </a:solidFill>
              </a:rPr>
              <a:t>.</a:t>
            </a:r>
            <a:r>
              <a:rPr lang="ru-RU" dirty="0" smtClean="0"/>
              <a:t> </a:t>
            </a:r>
            <a:endParaRPr lang="sr-Latn-BA" dirty="0" smtClean="0"/>
          </a:p>
          <a:p>
            <a:r>
              <a:rPr lang="sr-Latn-BA" dirty="0" smtClean="0"/>
              <a:t>Gradovi </a:t>
            </a:r>
            <a:r>
              <a:rPr lang="sr-Latn-BA" dirty="0" smtClean="0">
                <a:solidFill>
                  <a:srgbClr val="FF0000"/>
                </a:solidFill>
              </a:rPr>
              <a:t>Valjevo</a:t>
            </a:r>
            <a:r>
              <a:rPr lang="sr-Latn-BA" dirty="0" smtClean="0"/>
              <a:t>, Novi Pazar, </a:t>
            </a:r>
            <a:r>
              <a:rPr lang="sr-Latn-BA" dirty="0"/>
              <a:t> </a:t>
            </a:r>
            <a:r>
              <a:rPr lang="sr-Latn-BA" dirty="0" smtClean="0"/>
              <a:t>Subotica , Niš i Pančevo  svrstani su u </a:t>
            </a:r>
            <a:r>
              <a:rPr lang="sr-Latn-BA" dirty="0" smtClean="0">
                <a:solidFill>
                  <a:srgbClr val="FF0000"/>
                </a:solidFill>
              </a:rPr>
              <a:t>treću kategoriju Kvaliteta  vazduha </a:t>
            </a:r>
            <a:r>
              <a:rPr lang="sr-Latn-BA" dirty="0" smtClean="0"/>
              <a:t>zbog prekomernog zagađenja  suspendovanim česticama  </a:t>
            </a:r>
            <a:r>
              <a:rPr lang="ru-RU" dirty="0" smtClean="0"/>
              <a:t>PM10 </a:t>
            </a:r>
            <a:r>
              <a:rPr lang="sr-Latn-BA" dirty="0" smtClean="0"/>
              <a:t>i</a:t>
            </a:r>
            <a:r>
              <a:rPr lang="ru-RU" dirty="0" smtClean="0"/>
              <a:t> </a:t>
            </a:r>
            <a:r>
              <a:rPr lang="ru-RU" dirty="0"/>
              <a:t>PM2.5. </a:t>
            </a:r>
            <a:endParaRPr lang="sr-Latn-BA" dirty="0" smtClean="0"/>
          </a:p>
          <a:p>
            <a:r>
              <a:rPr lang="sr-Latn-BA" dirty="0" smtClean="0"/>
              <a:t>Najveći broj dana sa prekoračenjem  susp. čestica </a:t>
            </a:r>
            <a:r>
              <a:rPr lang="en-US" dirty="0" smtClean="0"/>
              <a:t>PM10 </a:t>
            </a:r>
            <a:r>
              <a:rPr lang="sr-Latn-BA" dirty="0" smtClean="0"/>
              <a:t>i</a:t>
            </a:r>
            <a:r>
              <a:rPr lang="ru-RU" dirty="0" smtClean="0"/>
              <a:t> </a:t>
            </a:r>
            <a:r>
              <a:rPr lang="en-US" dirty="0" smtClean="0"/>
              <a:t>PM2.5</a:t>
            </a:r>
            <a:r>
              <a:rPr lang="sr-Latn-BA" dirty="0" smtClean="0"/>
              <a:t>  zabeležen je u </a:t>
            </a:r>
            <a:r>
              <a:rPr lang="sr-Latn-BA" dirty="0" smtClean="0">
                <a:solidFill>
                  <a:srgbClr val="FF0000"/>
                </a:solidFill>
              </a:rPr>
              <a:t>Valjevu  </a:t>
            </a:r>
            <a:r>
              <a:rPr lang="ru-RU" dirty="0" smtClean="0">
                <a:solidFill>
                  <a:srgbClr val="FF0000"/>
                </a:solidFill>
              </a:rPr>
              <a:t>17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sr-Latn-BA" dirty="0" smtClean="0">
                <a:solidFill>
                  <a:srgbClr val="FF0000"/>
                </a:solidFill>
              </a:rPr>
              <a:t> dana.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ZZJZ </a:t>
            </a:r>
            <a:r>
              <a:rPr lang="en-US" dirty="0" err="1" smtClean="0"/>
              <a:t>Valjevo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prisustvo čađi u najvećem obimu evidentira na mernim mestima u obdaništima „Vidra”, „Bubamara” , kod Pete osnovne škole i u naselju Oslobodioci Valjeva</a:t>
            </a:r>
            <a:r>
              <a:rPr lang="vi-VN" dirty="0" smtClean="0"/>
              <a:t>.</a:t>
            </a:r>
            <a:endParaRPr lang="en-US" dirty="0" smtClean="0"/>
          </a:p>
          <a:p>
            <a:r>
              <a:rPr lang="vi-VN" dirty="0" smtClean="0"/>
              <a:t> </a:t>
            </a:r>
            <a:r>
              <a:rPr lang="vi-VN" dirty="0"/>
              <a:t>U pojedinim danima koncentracije zagađujućih materija u vazduhu su i tri do četiri puta iznad graničnih vrednosti.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50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TE Nikola Tesla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dirty="0" smtClean="0"/>
              <a:t>40.000 tona uglja/dn, </a:t>
            </a:r>
          </a:p>
          <a:p>
            <a:r>
              <a:rPr lang="sr-Latn-BA" dirty="0" smtClean="0"/>
              <a:t>Za 17 dana u januaru emitovala  </a:t>
            </a:r>
            <a:r>
              <a:rPr lang="sr-Latn-BA" dirty="0" smtClean="0">
                <a:solidFill>
                  <a:srgbClr val="FF0000"/>
                </a:solidFill>
              </a:rPr>
              <a:t>8 ooo tona  SO2</a:t>
            </a:r>
            <a:r>
              <a:rPr lang="sr-Latn-BA" dirty="0" smtClean="0"/>
              <a:t>(8miliona kg) </a:t>
            </a:r>
          </a:p>
          <a:p>
            <a:r>
              <a:rPr lang="sr-Latn-BA" dirty="0" smtClean="0"/>
              <a:t>Nekoliko naših TE emituje  više SO2 od 250 TE istog tipa u EU , uz neuporedivo manju efikasnost (8GW :156GW) </a:t>
            </a:r>
          </a:p>
          <a:p>
            <a:r>
              <a:rPr lang="sr-Latn-BA" dirty="0" smtClean="0"/>
              <a:t>2020.god objavljeno da je EPS započela izgradnju </a:t>
            </a:r>
            <a:r>
              <a:rPr lang="sr-Latn-BA" dirty="0" smtClean="0">
                <a:solidFill>
                  <a:srgbClr val="FF0000"/>
                </a:solidFill>
              </a:rPr>
              <a:t>postrojenja za odsumporavanje </a:t>
            </a:r>
            <a:r>
              <a:rPr lang="sr-Latn-BA" dirty="0" smtClean="0"/>
              <a:t>dimnih gasova u TENT B (Japanska investicija od 210 miliona evra-rok za završetak mart 2024.)</a:t>
            </a:r>
          </a:p>
          <a:p>
            <a:r>
              <a:rPr lang="sr-Latn-BA" dirty="0" smtClean="0"/>
              <a:t>Odsumporavanjem &lt;emisija SO2 sa tadašnjih 80.000 tona godišnje na 4500 tona godišnje.</a:t>
            </a:r>
          </a:p>
        </p:txBody>
      </p:sp>
    </p:spTree>
    <p:extLst>
      <p:ext uri="{BB962C8B-B14F-4D97-AF65-F5344CB8AC3E}">
        <p14:creationId xmlns:p14="http://schemas.microsoft.com/office/powerpoint/2010/main" val="2858119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 smtClean="0"/>
              <a:t>PROFIT/zdravlje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 smtClean="0"/>
              <a:t>BOR -nova tehnologija proizvodnje Cu:</a:t>
            </a:r>
          </a:p>
          <a:p>
            <a:r>
              <a:rPr lang="sr-Latn-BA" dirty="0" smtClean="0"/>
              <a:t>100x &gt; emisije  SO2 </a:t>
            </a:r>
          </a:p>
          <a:p>
            <a:r>
              <a:rPr lang="sr-Latn-BA" dirty="0" smtClean="0"/>
              <a:t>&gt;90X  arsena, olova i II teških metala</a:t>
            </a:r>
          </a:p>
          <a:p>
            <a:endParaRPr lang="sr-Latn-BA" dirty="0" smtClean="0"/>
          </a:p>
          <a:p>
            <a:endParaRPr lang="sr-Latn-BA" dirty="0"/>
          </a:p>
          <a:p>
            <a:r>
              <a:rPr lang="sr-Latn-BA" dirty="0" smtClean="0"/>
              <a:t>Pulmolog  Prof dr D.Jovanović iznela podatak ZZJZ da je svaki 8.mi stanovnik Bora oboleo od Ca!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81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0"/>
            <a:ext cx="8001000" cy="76200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86400"/>
          </a:xfrm>
        </p:spPr>
        <p:txBody>
          <a:bodyPr>
            <a:normAutofit lnSpcReduction="10000"/>
          </a:bodyPr>
          <a:lstStyle/>
          <a:p>
            <a:r>
              <a:rPr lang="sr-Latn-BA" b="1" dirty="0" smtClean="0">
                <a:solidFill>
                  <a:srgbClr val="FF0000"/>
                </a:solidFill>
              </a:rPr>
              <a:t>VALJEVO</a:t>
            </a:r>
          </a:p>
          <a:p>
            <a:r>
              <a:rPr lang="vi-VN" dirty="0" smtClean="0"/>
              <a:t>Najveći </a:t>
            </a:r>
            <a:r>
              <a:rPr lang="vi-VN" dirty="0"/>
              <a:t>pojedinačni zagađivač vazduha, Holding korporacija </a:t>
            </a:r>
            <a:r>
              <a:rPr lang="vi-VN" b="1" dirty="0"/>
              <a:t>„Krušik”, </a:t>
            </a:r>
            <a:r>
              <a:rPr lang="vi-VN" dirty="0"/>
              <a:t>dnevno troši 50 tona uglja i tri tone mazuta, ova firma „donosi” između </a:t>
            </a:r>
            <a:r>
              <a:rPr lang="vi-VN" b="1" dirty="0"/>
              <a:t>20 i 25 odsto ukupnog aero-zagađenja</a:t>
            </a:r>
            <a:r>
              <a:rPr lang="vi-VN" dirty="0"/>
              <a:t>, dok </a:t>
            </a:r>
            <a:r>
              <a:rPr lang="vi-VN" b="1" dirty="0"/>
              <a:t>preko 70 odsto stvaraju individualna ložišta</a:t>
            </a:r>
            <a:r>
              <a:rPr lang="vi-VN" dirty="0"/>
              <a:t>, a „doprinos” </a:t>
            </a:r>
            <a:r>
              <a:rPr lang="vi-VN" b="1" dirty="0"/>
              <a:t>saobraćaja</a:t>
            </a:r>
            <a:r>
              <a:rPr lang="vi-VN" dirty="0"/>
              <a:t> ovoj priči iznosi </a:t>
            </a:r>
            <a:r>
              <a:rPr lang="vi-VN" b="1" dirty="0"/>
              <a:t>tri do sedam odsto</a:t>
            </a:r>
            <a:r>
              <a:rPr lang="vi-VN" dirty="0"/>
              <a:t>. Oko 75 odsto objekata u gradu na Kolubari nema termoizolaciju, preko 40 odsto domaćinstava koristi peći na čvrsta goriva, kao energent preovlađuje drvo, po pravilu sirovo, koje značajno utiče na aero-zagađenje. Prosečna starost vozila u Valjevu je preko 15 godina. Ekonomske procene kažu da 44 odsto stanovnika grada na Kolubari teško sastavlja „kraj s krajem</a:t>
            </a:r>
            <a:r>
              <a:rPr lang="vi-VN" dirty="0" smtClean="0"/>
              <a:t>”</a:t>
            </a:r>
            <a:r>
              <a:rPr lang="sr-Latn-B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2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vi-VN" sz="2400" dirty="0" smtClean="0"/>
              <a:t>(</a:t>
            </a:r>
            <a:r>
              <a:rPr lang="vi-VN" sz="2400" dirty="0"/>
              <a:t>Utjecaj zagađenja ambijentalnog vazduha u Srbiji na zdravlje - </a:t>
            </a:r>
            <a:r>
              <a:rPr lang="vi-VN" sz="2400" dirty="0">
                <a:solidFill>
                  <a:srgbClr val="FF0000"/>
                </a:solidFill>
              </a:rPr>
              <a:t>Poziv na akciju) </a:t>
            </a:r>
            <a:endParaRPr lang="sr-Latn-BA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vi-VN" sz="2400" b="1" dirty="0"/>
              <a:t>dugotrajna izloženost </a:t>
            </a:r>
            <a:r>
              <a:rPr lang="vi-VN" sz="2400" dirty="0"/>
              <a:t>zagađenom vazduhu dovodi do </a:t>
            </a:r>
            <a:r>
              <a:rPr lang="vi-VN" sz="2400" b="1" dirty="0"/>
              <a:t>prerane smrti </a:t>
            </a:r>
            <a:r>
              <a:rPr lang="vi-VN" sz="2400" dirty="0"/>
              <a:t>određenog broja stanovništva</a:t>
            </a:r>
            <a:r>
              <a:rPr lang="vi-VN" sz="2400" dirty="0" smtClean="0"/>
              <a:t>, </a:t>
            </a:r>
            <a:endParaRPr lang="sr-Latn-BA" sz="2400" dirty="0" smtClean="0"/>
          </a:p>
          <a:p>
            <a:pPr marL="0" indent="0">
              <a:buNone/>
            </a:pPr>
            <a:r>
              <a:rPr lang="vi-VN" sz="2400" dirty="0" smtClean="0"/>
              <a:t>a </a:t>
            </a:r>
            <a:r>
              <a:rPr lang="vi-VN" sz="2400" b="1" dirty="0"/>
              <a:t>kratkotrajna izloženost povećava rizik od smrtnosti</a:t>
            </a:r>
            <a:r>
              <a:rPr lang="vi-VN" sz="2400" dirty="0"/>
              <a:t>. </a:t>
            </a:r>
            <a:endParaRPr lang="sr-Latn-BA" sz="2400" dirty="0" smtClean="0"/>
          </a:p>
          <a:p>
            <a:pPr marL="0" indent="0">
              <a:buNone/>
            </a:pPr>
            <a:endParaRPr lang="sr-Latn-BA" sz="2400" dirty="0"/>
          </a:p>
          <a:p>
            <a:pPr marL="0" indent="0">
              <a:buNone/>
            </a:pPr>
            <a:r>
              <a:rPr lang="sr-Latn-BA" sz="2400" dirty="0" smtClean="0"/>
              <a:t>*</a:t>
            </a:r>
            <a:r>
              <a:rPr lang="vi-VN" sz="2400" dirty="0" smtClean="0"/>
              <a:t>Istraživanjem </a:t>
            </a:r>
            <a:r>
              <a:rPr lang="vi-VN" sz="2400" dirty="0"/>
              <a:t>su prikupljeni podaci o kvalitetu vazduha, stanovništvu i njegovom zdravlju u razdoblju </a:t>
            </a:r>
            <a:r>
              <a:rPr lang="vi-VN" sz="2400" dirty="0">
                <a:solidFill>
                  <a:schemeClr val="accent1"/>
                </a:solidFill>
              </a:rPr>
              <a:t>2010.-2015 </a:t>
            </a:r>
            <a:r>
              <a:rPr lang="vi-VN" sz="2400" dirty="0"/>
              <a:t>u </a:t>
            </a:r>
            <a:r>
              <a:rPr lang="vi-VN" sz="2400" dirty="0">
                <a:solidFill>
                  <a:schemeClr val="accent1"/>
                </a:solidFill>
              </a:rPr>
              <a:t>11 gradova u Srbiji</a:t>
            </a:r>
            <a:r>
              <a:rPr lang="vi-VN" sz="2400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4088"/>
            <a:ext cx="8153400" cy="173431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/>
              <a:t/>
            </a:r>
            <a:br>
              <a:rPr lang="sr-Latn-BA" dirty="0"/>
            </a:br>
            <a:r>
              <a:rPr lang="en-US" b="1" dirty="0" err="1" smtClean="0"/>
              <a:t>P</a:t>
            </a:r>
            <a:r>
              <a:rPr lang="en-US" sz="2700" b="1" dirty="0" err="1" smtClean="0"/>
              <a:t>rema</a:t>
            </a:r>
            <a:r>
              <a:rPr lang="en-US" sz="2700" b="1" dirty="0" smtClean="0"/>
              <a:t> </a:t>
            </a:r>
            <a:r>
              <a:rPr lang="en-US" sz="2700" b="1" dirty="0" err="1"/>
              <a:t>istraživanju</a:t>
            </a:r>
            <a:r>
              <a:rPr lang="en-US" sz="2700" b="1" dirty="0"/>
              <a:t> </a:t>
            </a:r>
            <a:r>
              <a:rPr lang="en-US" sz="2700" b="1" dirty="0" err="1"/>
              <a:t>koje</a:t>
            </a:r>
            <a:r>
              <a:rPr lang="en-US" sz="2700" b="1" dirty="0"/>
              <a:t> je </a:t>
            </a:r>
            <a:r>
              <a:rPr lang="en-US" sz="2700" b="1" dirty="0" err="1"/>
              <a:t>objavila</a:t>
            </a:r>
            <a:r>
              <a:rPr lang="en-US" sz="2700" b="1" dirty="0"/>
              <a:t> </a:t>
            </a:r>
            <a:r>
              <a:rPr lang="en-US" sz="2700" b="1" dirty="0" smtClean="0"/>
              <a:t>S</a:t>
            </a:r>
            <a:r>
              <a:rPr lang="sr-Latn-BA" sz="2700" b="1" dirty="0" smtClean="0"/>
              <a:t>ZO</a:t>
            </a:r>
            <a:r>
              <a:rPr lang="en-US" sz="2700" b="1" dirty="0" smtClean="0"/>
              <a:t>, </a:t>
            </a:r>
            <a:r>
              <a:rPr lang="en-US" sz="2700" b="1" dirty="0"/>
              <a:t>a </a:t>
            </a:r>
            <a:r>
              <a:rPr lang="en-US" sz="2700" b="1" dirty="0" err="1"/>
              <a:t>koje</a:t>
            </a:r>
            <a:r>
              <a:rPr lang="en-US" sz="2700" b="1" dirty="0"/>
              <a:t> je </a:t>
            </a:r>
            <a:r>
              <a:rPr lang="en-US" sz="2700" b="1" dirty="0" err="1"/>
              <a:t>obavljeno</a:t>
            </a:r>
            <a:r>
              <a:rPr lang="en-US" sz="2700" b="1" dirty="0"/>
              <a:t> u </a:t>
            </a:r>
            <a:r>
              <a:rPr lang="en-US" sz="2700" b="1" dirty="0" err="1"/>
              <a:t>saradnji</a:t>
            </a:r>
            <a:r>
              <a:rPr lang="en-US" sz="2700" b="1" dirty="0"/>
              <a:t> </a:t>
            </a:r>
            <a:r>
              <a:rPr lang="en-US" sz="2700" b="1" dirty="0" err="1"/>
              <a:t>sa</a:t>
            </a:r>
            <a:r>
              <a:rPr lang="en-US" sz="2700" b="1" dirty="0"/>
              <a:t> Mistar.za </a:t>
            </a:r>
            <a:r>
              <a:rPr lang="en-US" sz="2700" b="1" dirty="0" err="1"/>
              <a:t>zaštitu</a:t>
            </a:r>
            <a:r>
              <a:rPr lang="en-US" sz="2700" b="1" dirty="0"/>
              <a:t> </a:t>
            </a:r>
            <a:r>
              <a:rPr lang="en-US" sz="2700" b="1" dirty="0" err="1"/>
              <a:t>životne</a:t>
            </a:r>
            <a:r>
              <a:rPr lang="en-US" sz="2700" b="1" dirty="0"/>
              <a:t> </a:t>
            </a:r>
            <a:r>
              <a:rPr lang="en-US" sz="2700" b="1" dirty="0" err="1"/>
              <a:t>sredine</a:t>
            </a:r>
            <a:r>
              <a:rPr lang="en-US" sz="2700" b="1" dirty="0"/>
              <a:t> i IZJZ </a:t>
            </a:r>
            <a:r>
              <a:rPr lang="en-US" sz="2700" b="1" dirty="0" err="1"/>
              <a:t>Srbije</a:t>
            </a:r>
            <a:r>
              <a:rPr lang="en-US" sz="2700" b="1" dirty="0"/>
              <a:t> </a:t>
            </a:r>
            <a:r>
              <a:rPr lang="en-US" sz="2700" b="1" dirty="0" err="1"/>
              <a:t>Batut</a:t>
            </a:r>
            <a:r>
              <a:rPr lang="en-US" sz="2700" b="1" dirty="0"/>
              <a:t> </a:t>
            </a:r>
            <a:r>
              <a:rPr lang="en-US" sz="2700" b="1" dirty="0" smtClean="0"/>
              <a:t>-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3954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POZIV NA AKCIJU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Prema ovom istraživanju  </a:t>
            </a:r>
            <a:r>
              <a:rPr lang="vi-VN" b="1" dirty="0">
                <a:solidFill>
                  <a:srgbClr val="FF0000"/>
                </a:solidFill>
              </a:rPr>
              <a:t>242 osobe </a:t>
            </a:r>
            <a:r>
              <a:rPr lang="vi-VN" b="1" dirty="0"/>
              <a:t>je </a:t>
            </a:r>
            <a:r>
              <a:rPr lang="vi-VN" b="1" dirty="0" smtClean="0"/>
              <a:t>prerano izgubilo život </a:t>
            </a:r>
            <a:r>
              <a:rPr lang="vi-VN" b="1" dirty="0"/>
              <a:t>u Valjevu zbog uticaja zagađenog vazduha</a:t>
            </a:r>
            <a:r>
              <a:rPr lang="vi-VN" dirty="0"/>
              <a:t>, </a:t>
            </a:r>
            <a:r>
              <a:rPr lang="vi-VN" b="1" dirty="0" smtClean="0">
                <a:solidFill>
                  <a:srgbClr val="FF0000"/>
                </a:solidFill>
              </a:rPr>
              <a:t>10 </a:t>
            </a:r>
            <a:r>
              <a:rPr lang="vi-VN" b="1" dirty="0">
                <a:solidFill>
                  <a:srgbClr val="FF0000"/>
                </a:solidFill>
              </a:rPr>
              <a:t>hiljada godina izgubljenih života </a:t>
            </a:r>
            <a:r>
              <a:rPr lang="vi-VN" dirty="0"/>
              <a:t>(years of life lost-YLL). </a:t>
            </a:r>
            <a:endParaRPr lang="sr-Latn-BA" dirty="0" smtClean="0"/>
          </a:p>
          <a:p>
            <a:endParaRPr lang="sr-Latn-BA" b="1" dirty="0"/>
          </a:p>
          <a:p>
            <a:r>
              <a:rPr lang="vi-VN" b="1" dirty="0" smtClean="0"/>
              <a:t>18,8</a:t>
            </a:r>
            <a:r>
              <a:rPr lang="vi-VN" b="1" dirty="0"/>
              <a:t>% svih smrtnih slučajeva povezanih sa uticajem zagađenog vazduha u Republici Srbiji pripada Valjevu </a:t>
            </a:r>
            <a:r>
              <a:rPr lang="vi-VN" dirty="0"/>
              <a:t>(11 gradova</a:t>
            </a:r>
            <a:r>
              <a:rPr lang="vi-VN" dirty="0" smtClean="0"/>
              <a:t>)</a:t>
            </a:r>
            <a:r>
              <a:rPr lang="sr-Latn-BA" dirty="0"/>
              <a:t>.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Zagađenje vazduha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je </a:t>
            </a:r>
            <a:r>
              <a:rPr lang="vi-VN" dirty="0"/>
              <a:t>prepoznato kao </a:t>
            </a:r>
            <a:r>
              <a:rPr lang="vi-VN" dirty="0">
                <a:solidFill>
                  <a:srgbClr val="FF0000"/>
                </a:solidFill>
              </a:rPr>
              <a:t>glavni faktor rizika za zdravlje ljudi</a:t>
            </a:r>
            <a:r>
              <a:rPr lang="vi-VN" dirty="0"/>
              <a:t>.</a:t>
            </a:r>
          </a:p>
          <a:p>
            <a:endParaRPr lang="vi-VN" dirty="0"/>
          </a:p>
          <a:p>
            <a:r>
              <a:rPr lang="vi-VN" dirty="0" smtClean="0"/>
              <a:t>Suspendovane </a:t>
            </a:r>
            <a:r>
              <a:rPr lang="vi-VN" dirty="0"/>
              <a:t>čestice </a:t>
            </a:r>
            <a:r>
              <a:rPr lang="sr-Latn-BA" dirty="0" smtClean="0"/>
              <a:t> (PM 2,5 ; PM10)  </a:t>
            </a:r>
            <a:r>
              <a:rPr lang="vi-VN" dirty="0" smtClean="0"/>
              <a:t>su </a:t>
            </a:r>
            <a:r>
              <a:rPr lang="vi-VN" dirty="0"/>
              <a:t>2020. godine , kao i prethodnih godina, bile dominantna zagađujuća materija na području Srbije“, navodi se u izveštaju SEPA (Agencija za zaštitu životne sredine).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70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Valjevo 2022.godine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176 dana </a:t>
            </a:r>
            <a:r>
              <a:rPr lang="sr-Latn-BA" dirty="0" smtClean="0"/>
              <a:t>sa  &gt; koncentracijom PM10  </a:t>
            </a:r>
          </a:p>
          <a:p>
            <a:endParaRPr lang="sr-Latn-BA" dirty="0" smtClean="0"/>
          </a:p>
          <a:p>
            <a:r>
              <a:rPr lang="sr-Latn-BA" dirty="0" smtClean="0"/>
              <a:t> </a:t>
            </a:r>
            <a:r>
              <a:rPr lang="sr-Latn-BA" dirty="0" smtClean="0">
                <a:solidFill>
                  <a:srgbClr val="FF0000"/>
                </a:solidFill>
              </a:rPr>
              <a:t>oko 15% </a:t>
            </a:r>
            <a:r>
              <a:rPr lang="sr-Latn-BA" dirty="0" smtClean="0"/>
              <a:t>domaćinstava priključeno na gradsku toplanu</a:t>
            </a:r>
          </a:p>
          <a:p>
            <a:endParaRPr lang="sr-Latn-BA" dirty="0" smtClean="0"/>
          </a:p>
          <a:p>
            <a:r>
              <a:rPr lang="sr-Latn-BA" dirty="0" smtClean="0"/>
              <a:t>U OB Valjevo kod </a:t>
            </a:r>
            <a:r>
              <a:rPr lang="sr-Latn-BA" dirty="0" smtClean="0">
                <a:solidFill>
                  <a:srgbClr val="FF0000"/>
                </a:solidFill>
              </a:rPr>
              <a:t>450 pacijenata </a:t>
            </a:r>
            <a:r>
              <a:rPr lang="sr-Latn-BA" dirty="0" smtClean="0"/>
              <a:t>dijagnostikovani  su </a:t>
            </a:r>
            <a:r>
              <a:rPr lang="sr-Latn-BA" dirty="0" smtClean="0">
                <a:solidFill>
                  <a:srgbClr val="FF0000"/>
                </a:solidFill>
              </a:rPr>
              <a:t>novonastali   maligniteti  </a:t>
            </a:r>
            <a:r>
              <a:rPr lang="sr-Latn-BA" dirty="0" smtClean="0"/>
              <a:t>različitih lokalizacija </a:t>
            </a:r>
            <a:r>
              <a:rPr lang="sr-Latn-BA" dirty="0"/>
              <a:t>.</a:t>
            </a:r>
            <a:endParaRPr lang="sr-Latn-BA" dirty="0" smtClean="0"/>
          </a:p>
        </p:txBody>
      </p:sp>
    </p:spTree>
    <p:extLst>
      <p:ext uri="{BB962C8B-B14F-4D97-AF65-F5344CB8AC3E}">
        <p14:creationId xmlns:p14="http://schemas.microsoft.com/office/powerpoint/2010/main" val="3168356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KAKO SE </a:t>
            </a:r>
            <a:r>
              <a:rPr lang="sr-Latn-BA" dirty="0"/>
              <a:t>ZAŠTITI.... </a:t>
            </a:r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sz="2200" dirty="0" smtClean="0"/>
              <a:t>Pojedinac</a:t>
            </a:r>
            <a:br>
              <a:rPr lang="sr-Latn-BA" sz="2200" dirty="0" smtClean="0"/>
            </a:br>
            <a:r>
              <a:rPr lang="sr-Latn-BA" sz="2200" dirty="0" smtClean="0"/>
              <a:t> </a:t>
            </a:r>
            <a:r>
              <a:rPr lang="sr-Latn-BA" sz="2200" dirty="0"/>
              <a:t>ne može promeniti globalnu sliku, ali može pomoći sebi i svojoj porodici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vi-VN" sz="3200" dirty="0"/>
          </a:p>
          <a:p>
            <a:r>
              <a:rPr lang="vi-VN" sz="3200" b="1" dirty="0" smtClean="0"/>
              <a:t>Provetravanje </a:t>
            </a:r>
            <a:r>
              <a:rPr lang="vi-VN" sz="3200" b="1" dirty="0"/>
              <a:t>prostorije se preporučuje od 11 pa do 17h, </a:t>
            </a:r>
            <a:r>
              <a:rPr lang="vi-VN" sz="3200" dirty="0"/>
              <a:t>kada je koncetracija PM čestica u vazduhu manja. </a:t>
            </a:r>
            <a:r>
              <a:rPr lang="vi-VN" dirty="0" smtClean="0"/>
              <a:t>Rani </a:t>
            </a:r>
            <a:r>
              <a:rPr lang="vi-VN" dirty="0"/>
              <a:t>jutarnji časovi su najkritičniji. </a:t>
            </a:r>
            <a:endParaRPr lang="sr-Latn-BA" dirty="0" smtClean="0"/>
          </a:p>
          <a:p>
            <a:r>
              <a:rPr lang="vi-VN" dirty="0" smtClean="0"/>
              <a:t>Uveče </a:t>
            </a:r>
            <a:r>
              <a:rPr lang="vi-VN" dirty="0"/>
              <a:t>je manja produkcija dima i gasova iz saobraćaja .</a:t>
            </a:r>
          </a:p>
          <a:p>
            <a:r>
              <a:rPr lang="vi-VN" dirty="0"/>
              <a:t>Kad god ste </a:t>
            </a:r>
            <a:r>
              <a:rPr lang="vi-VN" sz="2900" b="1" dirty="0"/>
              <a:t>u kolima ukjučite recirkulaciju vazduha</a:t>
            </a:r>
            <a:r>
              <a:rPr lang="vi-VN" dirty="0"/>
              <a:t>, da se ne bi usisavao vazduh od spolja.</a:t>
            </a:r>
          </a:p>
          <a:p>
            <a:pPr marL="0" indent="0">
              <a:buNone/>
            </a:pPr>
            <a:r>
              <a:rPr lang="sr-Latn-BA" dirty="0"/>
              <a:t> </a:t>
            </a:r>
            <a:r>
              <a:rPr lang="sr-Latn-BA" dirty="0" smtClean="0"/>
              <a:t>    </a:t>
            </a:r>
            <a:r>
              <a:rPr lang="vi-VN" b="1" dirty="0" smtClean="0"/>
              <a:t>Ostajanjem </a:t>
            </a:r>
            <a:r>
              <a:rPr lang="vi-VN" b="1" dirty="0"/>
              <a:t>u kući </a:t>
            </a:r>
            <a:r>
              <a:rPr lang="vi-VN" dirty="0"/>
              <a:t>i zatvoranjem </a:t>
            </a:r>
            <a:r>
              <a:rPr lang="vi-VN" dirty="0" smtClean="0"/>
              <a:t>prozora</a:t>
            </a:r>
            <a:r>
              <a:rPr lang="sr-Latn-BA" dirty="0" smtClean="0"/>
              <a:t>.  </a:t>
            </a:r>
            <a:r>
              <a:rPr lang="vi-VN" dirty="0" smtClean="0"/>
              <a:t>Ukoliko </a:t>
            </a:r>
            <a:r>
              <a:rPr lang="vi-VN" dirty="0"/>
              <a:t>je potrebno da izađete </a:t>
            </a:r>
            <a:r>
              <a:rPr lang="vi-VN" dirty="0" smtClean="0"/>
              <a:t>napolje, nosit</a:t>
            </a:r>
            <a:r>
              <a:rPr lang="sr-Latn-BA" dirty="0"/>
              <a:t>e</a:t>
            </a:r>
            <a:r>
              <a:rPr lang="vi-VN" dirty="0" smtClean="0"/>
              <a:t> </a:t>
            </a:r>
            <a:r>
              <a:rPr lang="vi-VN" sz="2900" b="1" dirty="0"/>
              <a:t>zaštitnu masku sa oznakom N95 </a:t>
            </a:r>
            <a:r>
              <a:rPr lang="sr-Latn-BA" sz="2900" b="1" dirty="0" smtClean="0"/>
              <a:t>.</a:t>
            </a:r>
            <a:r>
              <a:rPr lang="vi-VN" dirty="0" smtClean="0"/>
              <a:t>Ukoliko </a:t>
            </a:r>
            <a:r>
              <a:rPr lang="vi-VN" dirty="0"/>
              <a:t>postoji mogučnost koristiti  </a:t>
            </a:r>
            <a:r>
              <a:rPr lang="vi-VN" sz="2900" b="1" dirty="0"/>
              <a:t>prečišćivač vazduha koji je opremljen sa HEPA filterom, </a:t>
            </a:r>
            <a:r>
              <a:rPr lang="vi-VN" dirty="0"/>
              <a:t>koji efikasno da uklanja fine čestice iz vazduha;</a:t>
            </a:r>
          </a:p>
          <a:p>
            <a:pPr marL="0" indent="0">
              <a:buNone/>
            </a:pPr>
            <a:r>
              <a:rPr lang="vi-VN" dirty="0" smtClean="0"/>
              <a:t>Ukoliko </a:t>
            </a:r>
            <a:r>
              <a:rPr lang="vi-VN" dirty="0"/>
              <a:t>je zagađenje vazduha očekivano da traje nekoliko dana, </a:t>
            </a:r>
            <a:r>
              <a:rPr lang="vi-VN" dirty="0" smtClean="0"/>
              <a:t> </a:t>
            </a:r>
            <a:r>
              <a:rPr lang="vi-VN" dirty="0"/>
              <a:t>promenite svoju lokaciju na određeni vremenski period gde nema zagađenja vazduha;</a:t>
            </a:r>
          </a:p>
          <a:p>
            <a:pPr marL="0" indent="0">
              <a:buNone/>
            </a:pPr>
            <a:r>
              <a:rPr lang="vi-VN" sz="2900" b="1" dirty="0" smtClean="0"/>
              <a:t>Povećajte </a:t>
            </a:r>
            <a:r>
              <a:rPr lang="vi-VN" sz="2900" b="1" dirty="0"/>
              <a:t>otpornost organizma </a:t>
            </a:r>
            <a:r>
              <a:rPr lang="vi-VN" dirty="0"/>
              <a:t>tako što ćete povećati unos zaštitnih nutrijenata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848600" cy="228600"/>
          </a:xfrm>
        </p:spPr>
        <p:txBody>
          <a:bodyPr>
            <a:normAutofit fontScale="90000"/>
          </a:bodyPr>
          <a:lstStyle/>
          <a:p>
            <a:r>
              <a:rPr lang="sr-Latn-BA" sz="2400" dirty="0" smtClean="0"/>
              <a:t>KRATKOROČNE MERE: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5105400"/>
          </a:xfrm>
        </p:spPr>
        <p:txBody>
          <a:bodyPr>
            <a:normAutofit fontScale="25000" lnSpcReduction="20000"/>
          </a:bodyPr>
          <a:lstStyle/>
          <a:p>
            <a:endParaRPr lang="vi-VN" dirty="0" smtClean="0"/>
          </a:p>
          <a:p>
            <a:pPr marL="0" indent="0">
              <a:buNone/>
            </a:pPr>
            <a:endParaRPr lang="vi-VN" sz="5600" dirty="0" smtClean="0"/>
          </a:p>
          <a:p>
            <a:r>
              <a:rPr lang="vi-VN" sz="8000" dirty="0">
                <a:solidFill>
                  <a:srgbClr val="0070C0"/>
                </a:solidFill>
              </a:rPr>
              <a:t>Redovno, tačno i blagovremeno informisanje </a:t>
            </a:r>
            <a:r>
              <a:rPr lang="vi-VN" sz="8000" dirty="0"/>
              <a:t>građana </a:t>
            </a:r>
            <a:r>
              <a:rPr lang="vi-VN" sz="8000" dirty="0" smtClean="0"/>
              <a:t> </a:t>
            </a:r>
            <a:r>
              <a:rPr lang="vi-VN" sz="8000" dirty="0"/>
              <a:t>o kvalitetu </a:t>
            </a:r>
            <a:r>
              <a:rPr lang="vi-VN" sz="8000" dirty="0" smtClean="0"/>
              <a:t>vazduha</a:t>
            </a:r>
            <a:r>
              <a:rPr lang="sr-Latn-BA" sz="8000" dirty="0" smtClean="0"/>
              <a:t> </a:t>
            </a:r>
            <a:r>
              <a:rPr lang="vi-VN" sz="8000" dirty="0" smtClean="0"/>
              <a:t>na </a:t>
            </a:r>
            <a:r>
              <a:rPr lang="vi-VN" sz="8000" dirty="0"/>
              <a:t>dnevnom nivou. </a:t>
            </a:r>
          </a:p>
          <a:p>
            <a:r>
              <a:rPr lang="vi-VN" sz="8000" dirty="0" smtClean="0"/>
              <a:t> </a:t>
            </a:r>
            <a:r>
              <a:rPr lang="vi-VN" sz="8000" dirty="0">
                <a:solidFill>
                  <a:srgbClr val="0070C0"/>
                </a:solidFill>
              </a:rPr>
              <a:t>zdravstveni saveti u danima kada je visoko zagađenje vazduha. </a:t>
            </a:r>
            <a:r>
              <a:rPr lang="vi-VN" sz="8000" dirty="0"/>
              <a:t>Neophodno je da institucije na gradskom i nacionalnom nivou daju jasne i precizne upute putem dostupnih sredstava javnog informisanja o poželjnim aktivnostima starijih osoba, trudnica, dece, osoba koje pate od hroničnih plućnih ili srčanih oboljenja, ali i zdravih osoba. </a:t>
            </a:r>
            <a:endParaRPr lang="sr-Latn-BA" sz="8000" dirty="0" smtClean="0"/>
          </a:p>
          <a:p>
            <a:r>
              <a:rPr lang="vi-VN" sz="8000" dirty="0" smtClean="0">
                <a:solidFill>
                  <a:srgbClr val="0070C0"/>
                </a:solidFill>
              </a:rPr>
              <a:t>Nabavka </a:t>
            </a:r>
            <a:r>
              <a:rPr lang="vi-VN" sz="8000" dirty="0">
                <a:solidFill>
                  <a:srgbClr val="0070C0"/>
                </a:solidFill>
              </a:rPr>
              <a:t>prečišćivača vazduha za javne </a:t>
            </a:r>
            <a:r>
              <a:rPr lang="vi-VN" sz="8000" dirty="0" smtClean="0">
                <a:solidFill>
                  <a:srgbClr val="0070C0"/>
                </a:solidFill>
              </a:rPr>
              <a:t>objekte</a:t>
            </a:r>
            <a:r>
              <a:rPr lang="vi-VN" sz="8000" dirty="0" smtClean="0"/>
              <a:t>, </a:t>
            </a:r>
            <a:r>
              <a:rPr lang="vi-VN" sz="8000" dirty="0"/>
              <a:t>sa prioritizacijom objekata u kojima borave ili se duže zadržavaju deca i druge ranjive grupe, a posebno </a:t>
            </a:r>
            <a:r>
              <a:rPr lang="vi-VN" sz="8000" dirty="0" smtClean="0"/>
              <a:t>porodilišta.</a:t>
            </a:r>
            <a:endParaRPr lang="sr-Latn-BA" sz="8000" dirty="0" smtClean="0"/>
          </a:p>
          <a:p>
            <a:r>
              <a:rPr lang="vi-VN" sz="8000" dirty="0" smtClean="0">
                <a:solidFill>
                  <a:srgbClr val="0070C0"/>
                </a:solidFill>
              </a:rPr>
              <a:t>Zaštita </a:t>
            </a:r>
            <a:r>
              <a:rPr lang="vi-VN" sz="8000" dirty="0">
                <a:solidFill>
                  <a:srgbClr val="0070C0"/>
                </a:solidFill>
              </a:rPr>
              <a:t>dece i mladih</a:t>
            </a:r>
            <a:r>
              <a:rPr lang="vi-VN" sz="8000" dirty="0"/>
              <a:t>. U danima kada postoji ekstremno zagađenje vazduha doneti meru o </a:t>
            </a:r>
            <a:r>
              <a:rPr lang="vi-VN" sz="8000" dirty="0">
                <a:solidFill>
                  <a:srgbClr val="0070C0"/>
                </a:solidFill>
              </a:rPr>
              <a:t>privremenom zatvaranju vrtića i škola </a:t>
            </a:r>
            <a:r>
              <a:rPr lang="vi-VN" sz="8000" dirty="0"/>
              <a:t>koje rade u ugroženim delovima </a:t>
            </a:r>
            <a:r>
              <a:rPr lang="vi-VN" sz="8000" dirty="0" smtClean="0"/>
              <a:t>gradova.</a:t>
            </a:r>
            <a:endParaRPr lang="sr-Latn-BA" sz="8000" dirty="0" smtClean="0"/>
          </a:p>
          <a:p>
            <a:r>
              <a:rPr lang="vi-VN" sz="8000" dirty="0" smtClean="0">
                <a:solidFill>
                  <a:srgbClr val="0070C0"/>
                </a:solidFill>
              </a:rPr>
              <a:t>Odustajanje </a:t>
            </a:r>
            <a:r>
              <a:rPr lang="vi-VN" sz="8000" dirty="0">
                <a:solidFill>
                  <a:srgbClr val="0070C0"/>
                </a:solidFill>
              </a:rPr>
              <a:t>od svih štetnih </a:t>
            </a:r>
            <a:r>
              <a:rPr lang="vi-VN" sz="8000" dirty="0" smtClean="0">
                <a:solidFill>
                  <a:srgbClr val="0070C0"/>
                </a:solidFill>
              </a:rPr>
              <a:t>projekata</a:t>
            </a:r>
            <a:r>
              <a:rPr lang="sr-Latn-BA" sz="8000" dirty="0" smtClean="0"/>
              <a:t>- PRLJAVIH TEHNOLOGIJA</a:t>
            </a:r>
          </a:p>
          <a:p>
            <a:r>
              <a:rPr lang="vi-VN" sz="8000" dirty="0" smtClean="0">
                <a:solidFill>
                  <a:srgbClr val="0070C0"/>
                </a:solidFill>
              </a:rPr>
              <a:t>redukovati </a:t>
            </a:r>
            <a:r>
              <a:rPr lang="vi-VN" sz="8000" dirty="0">
                <a:solidFill>
                  <a:srgbClr val="0070C0"/>
                </a:solidFill>
              </a:rPr>
              <a:t>saobraćaj </a:t>
            </a:r>
            <a:r>
              <a:rPr lang="vi-VN" sz="8000" dirty="0"/>
              <a:t>u centralnoj gradskoj </a:t>
            </a:r>
            <a:r>
              <a:rPr lang="vi-VN" sz="8000" dirty="0" smtClean="0"/>
              <a:t>zoni</a:t>
            </a:r>
            <a:r>
              <a:rPr lang="pl-PL" sz="8000" dirty="0" smtClean="0"/>
              <a:t> u </a:t>
            </a:r>
            <a:r>
              <a:rPr lang="pl-PL" sz="8000" dirty="0"/>
              <a:t>danima ekstremnog zagađenja vazduha</a:t>
            </a:r>
            <a:r>
              <a:rPr lang="vi-VN" sz="8000" dirty="0" smtClean="0"/>
              <a:t>.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170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Dugoročne mere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rmAutofit fontScale="25000" lnSpcReduction="20000"/>
          </a:bodyPr>
          <a:lstStyle/>
          <a:p>
            <a:endParaRPr lang="sr-Latn-BA" sz="9600" b="1" dirty="0" smtClean="0">
              <a:solidFill>
                <a:srgbClr val="FF0000"/>
              </a:solidFill>
            </a:endParaRPr>
          </a:p>
          <a:p>
            <a:r>
              <a:rPr lang="sr-Latn-BA" sz="9600" b="1" dirty="0" smtClean="0">
                <a:solidFill>
                  <a:srgbClr val="FF0000"/>
                </a:solidFill>
              </a:rPr>
              <a:t>Prestanak </a:t>
            </a:r>
            <a:r>
              <a:rPr lang="vi-VN" sz="9600" b="1" dirty="0" smtClean="0">
                <a:solidFill>
                  <a:srgbClr val="FF0000"/>
                </a:solidFill>
              </a:rPr>
              <a:t>korišćenja fosilnih goriva, posebno uglja</a:t>
            </a:r>
            <a:r>
              <a:rPr lang="vi-VN" sz="9600" dirty="0" smtClean="0">
                <a:solidFill>
                  <a:srgbClr val="002060"/>
                </a:solidFill>
              </a:rPr>
              <a:t>, </a:t>
            </a:r>
            <a:r>
              <a:rPr lang="vi-VN" sz="9600" dirty="0" smtClean="0"/>
              <a:t>u proizvodnji električne energije. </a:t>
            </a:r>
            <a:endParaRPr lang="sr-Latn-BA" sz="9600" dirty="0" smtClean="0"/>
          </a:p>
          <a:p>
            <a:r>
              <a:rPr lang="vi-VN" sz="9600" b="1" dirty="0" smtClean="0"/>
              <a:t>Kotlarnice</a:t>
            </a:r>
            <a:r>
              <a:rPr lang="vi-VN" sz="9600" b="1" dirty="0" smtClean="0">
                <a:solidFill>
                  <a:srgbClr val="C00000"/>
                </a:solidFill>
              </a:rPr>
              <a:t> </a:t>
            </a:r>
            <a:r>
              <a:rPr lang="vi-VN" sz="9600" b="1" dirty="0"/>
              <a:t>koje koriste mazut ili ugalj potrebno je hitno ugasiti i uvesti grejanje na obnovljive izvore energije. </a:t>
            </a:r>
          </a:p>
          <a:p>
            <a:r>
              <a:rPr lang="vi-VN" sz="9600" b="1" dirty="0"/>
              <a:t>Toplifikicaja gradova </a:t>
            </a:r>
            <a:r>
              <a:rPr lang="vi-VN" sz="9600" dirty="0"/>
              <a:t>treba da bude ekonomski dostupna svim građanima, a ne luksuz za privilegovane kategorije stanovništva. </a:t>
            </a:r>
            <a:endParaRPr lang="sr-Latn-BA" sz="9600" dirty="0" smtClean="0"/>
          </a:p>
          <a:p>
            <a:r>
              <a:rPr lang="vi-VN" sz="9600" dirty="0" smtClean="0"/>
              <a:t>Smanjenje </a:t>
            </a:r>
            <a:r>
              <a:rPr lang="vi-VN" sz="9600" dirty="0"/>
              <a:t>zagađenja </a:t>
            </a:r>
            <a:r>
              <a:rPr lang="sr-Latn-BA" sz="9600" dirty="0" smtClean="0"/>
              <a:t>iz</a:t>
            </a:r>
            <a:r>
              <a:rPr lang="vi-VN" sz="9600" dirty="0" smtClean="0">
                <a:solidFill>
                  <a:srgbClr val="00B0F0"/>
                </a:solidFill>
              </a:rPr>
              <a:t> </a:t>
            </a:r>
            <a:r>
              <a:rPr lang="vi-VN" sz="9600" b="1" dirty="0"/>
              <a:t>individualnih ložišta </a:t>
            </a:r>
            <a:r>
              <a:rPr lang="vi-VN" sz="9600" dirty="0"/>
              <a:t>moguće je ostvariti samo kroz zajedničku intervenciju Vlade Republike Srbije i lokalnih </a:t>
            </a:r>
            <a:r>
              <a:rPr lang="vi-VN" sz="9600" dirty="0" smtClean="0"/>
              <a:t>samouprava</a:t>
            </a:r>
            <a:r>
              <a:rPr lang="sr-Latn-BA" sz="9600" dirty="0"/>
              <a:t> </a:t>
            </a:r>
            <a:r>
              <a:rPr lang="sr-Latn-BA" sz="9600" dirty="0" smtClean="0"/>
              <a:t>( </a:t>
            </a:r>
            <a:r>
              <a:rPr lang="vi-VN" sz="9600" dirty="0" smtClean="0"/>
              <a:t>rešavanj</a:t>
            </a:r>
            <a:r>
              <a:rPr lang="sr-Latn-BA" sz="9600" dirty="0" smtClean="0"/>
              <a:t>e</a:t>
            </a:r>
            <a:r>
              <a:rPr lang="vi-VN" sz="9600" dirty="0" smtClean="0"/>
              <a:t> </a:t>
            </a:r>
            <a:r>
              <a:rPr lang="vi-VN" sz="9600" dirty="0"/>
              <a:t>problema energetskog </a:t>
            </a:r>
            <a:r>
              <a:rPr lang="vi-VN" sz="9600" dirty="0" smtClean="0"/>
              <a:t>siromaštva</a:t>
            </a:r>
            <a:r>
              <a:rPr lang="sr-Latn-BA" sz="9600" dirty="0" smtClean="0"/>
              <a:t>)</a:t>
            </a:r>
            <a:r>
              <a:rPr lang="vi-VN" sz="9600" dirty="0" smtClean="0"/>
              <a:t>.</a:t>
            </a:r>
            <a:endParaRPr lang="sr-Latn-BA" sz="9600" dirty="0" smtClean="0"/>
          </a:p>
          <a:p>
            <a:r>
              <a:rPr lang="vi-VN" sz="9600" b="1" dirty="0" smtClean="0"/>
              <a:t>Kreiranje </a:t>
            </a:r>
            <a:r>
              <a:rPr lang="vi-VN" sz="9600" b="1" dirty="0"/>
              <a:t>fonda za zamenu grejnih uređaja</a:t>
            </a:r>
            <a:r>
              <a:rPr lang="vi-VN" sz="9600" dirty="0"/>
              <a:t>. </a:t>
            </a:r>
            <a:endParaRPr lang="sr-Latn-BA" sz="9600" dirty="0" smtClean="0"/>
          </a:p>
          <a:p>
            <a:r>
              <a:rPr lang="vi-VN" sz="9600" dirty="0" smtClean="0"/>
              <a:t>Sredstva </a:t>
            </a:r>
            <a:r>
              <a:rPr lang="vi-VN" sz="9600" dirty="0"/>
              <a:t>za finansiranje fonda obezbediti iz naknada za energetsku efikasnost i naknada za zagađivanje životne </a:t>
            </a:r>
            <a:r>
              <a:rPr lang="vi-VN" sz="9600" dirty="0" smtClean="0"/>
              <a:t>sredine.</a:t>
            </a:r>
            <a:endParaRPr lang="sr-Latn-BA" sz="9600" dirty="0" smtClean="0"/>
          </a:p>
          <a:p>
            <a:endParaRPr lang="vi-VN" sz="7200" dirty="0"/>
          </a:p>
        </p:txBody>
      </p:sp>
    </p:spTree>
    <p:extLst>
      <p:ext uri="{BB962C8B-B14F-4D97-AF65-F5344CB8AC3E}">
        <p14:creationId xmlns:p14="http://schemas.microsoft.com/office/powerpoint/2010/main" val="4763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Dugoročne mere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500" dirty="0" err="1">
                <a:solidFill>
                  <a:srgbClr val="0070C0"/>
                </a:solidFill>
              </a:rPr>
              <a:t>Standardizacija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dostupnih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goriva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/>
              <a:t>koja</a:t>
            </a:r>
            <a:r>
              <a:rPr lang="en-US" sz="2500" dirty="0"/>
              <a:t> </a:t>
            </a:r>
            <a:r>
              <a:rPr lang="en-US" sz="2500" dirty="0" err="1"/>
              <a:t>odlaze</a:t>
            </a:r>
            <a:r>
              <a:rPr lang="en-US" sz="2500" dirty="0"/>
              <a:t> u </a:t>
            </a:r>
            <a:r>
              <a:rPr lang="en-US" sz="2500" dirty="0" err="1"/>
              <a:t>prodaju</a:t>
            </a:r>
            <a:r>
              <a:rPr lang="en-US" sz="2500" dirty="0"/>
              <a:t>. </a:t>
            </a:r>
            <a:r>
              <a:rPr lang="en-US" sz="2500" dirty="0" err="1"/>
              <a:t>Loš</a:t>
            </a:r>
            <a:r>
              <a:rPr lang="en-US" sz="2500" dirty="0"/>
              <a:t> </a:t>
            </a:r>
            <a:r>
              <a:rPr lang="en-US" sz="2500" dirty="0" err="1"/>
              <a:t>kvalitet</a:t>
            </a:r>
            <a:r>
              <a:rPr lang="en-US" sz="2500" dirty="0"/>
              <a:t> </a:t>
            </a:r>
            <a:r>
              <a:rPr lang="en-US" sz="2500" dirty="0" err="1"/>
              <a:t>goriva</a:t>
            </a:r>
            <a:r>
              <a:rPr lang="en-US" sz="2500" dirty="0"/>
              <a:t> </a:t>
            </a:r>
            <a:r>
              <a:rPr lang="en-US" sz="2500" dirty="0" err="1"/>
              <a:t>koja</a:t>
            </a:r>
            <a:r>
              <a:rPr lang="en-US" sz="2500" dirty="0"/>
              <a:t> se </a:t>
            </a:r>
            <a:r>
              <a:rPr lang="en-US" sz="2500" dirty="0" err="1"/>
              <a:t>koriste</a:t>
            </a:r>
            <a:r>
              <a:rPr lang="en-US" sz="2500" dirty="0"/>
              <a:t> u </a:t>
            </a:r>
            <a:r>
              <a:rPr lang="en-US" sz="2500" dirty="0" err="1"/>
              <a:t>toplanama</a:t>
            </a:r>
            <a:r>
              <a:rPr lang="en-US" sz="2500" dirty="0"/>
              <a:t> i </a:t>
            </a:r>
            <a:r>
              <a:rPr lang="en-US" sz="2500" dirty="0" err="1"/>
              <a:t>individualnim</a:t>
            </a:r>
            <a:r>
              <a:rPr lang="en-US" sz="2500" dirty="0"/>
              <a:t> </a:t>
            </a:r>
            <a:r>
              <a:rPr lang="en-US" sz="2500" dirty="0" err="1"/>
              <a:t>ložištima</a:t>
            </a:r>
            <a:r>
              <a:rPr lang="en-US" sz="2500" dirty="0"/>
              <a:t> </a:t>
            </a:r>
            <a:r>
              <a:rPr lang="en-US" sz="2500" dirty="0" err="1"/>
              <a:t>doprinose</a:t>
            </a:r>
            <a:r>
              <a:rPr lang="en-US" sz="2500" dirty="0"/>
              <a:t> </a:t>
            </a:r>
            <a:r>
              <a:rPr lang="en-US" sz="2500" dirty="0" err="1"/>
              <a:t>smanjenju</a:t>
            </a:r>
            <a:r>
              <a:rPr lang="en-US" sz="2500" dirty="0"/>
              <a:t> </a:t>
            </a:r>
            <a:r>
              <a:rPr lang="en-US" sz="2500" dirty="0" err="1"/>
              <a:t>kvaliteta</a:t>
            </a:r>
            <a:r>
              <a:rPr lang="en-US" sz="2500" dirty="0"/>
              <a:t> </a:t>
            </a:r>
            <a:r>
              <a:rPr lang="en-US" sz="2500" dirty="0" err="1"/>
              <a:t>vazduha</a:t>
            </a:r>
            <a:r>
              <a:rPr lang="en-US" sz="2500" dirty="0"/>
              <a:t>. </a:t>
            </a:r>
          </a:p>
          <a:p>
            <a:r>
              <a:rPr lang="en-US" sz="2500" dirty="0" err="1"/>
              <a:t>Stimulisanje</a:t>
            </a:r>
            <a:r>
              <a:rPr lang="en-US" sz="2500" dirty="0"/>
              <a:t> </a:t>
            </a:r>
            <a:r>
              <a:rPr lang="en-US" sz="2500" dirty="0" err="1"/>
              <a:t>poboljšanja</a:t>
            </a:r>
            <a:r>
              <a:rPr lang="en-US" sz="2500" dirty="0"/>
              <a:t> </a:t>
            </a:r>
            <a:r>
              <a:rPr lang="en-US" sz="2500" dirty="0" err="1"/>
              <a:t>energetske</a:t>
            </a:r>
            <a:r>
              <a:rPr lang="en-US" sz="2500" dirty="0"/>
              <a:t> </a:t>
            </a:r>
            <a:r>
              <a:rPr lang="en-US" sz="2500" dirty="0" err="1"/>
              <a:t>efikasnosti</a:t>
            </a:r>
            <a:r>
              <a:rPr lang="en-US" sz="2500" dirty="0"/>
              <a:t> </a:t>
            </a:r>
            <a:r>
              <a:rPr lang="en-US" sz="2500" dirty="0" err="1"/>
              <a:t>zgrada</a:t>
            </a:r>
            <a:r>
              <a:rPr lang="en-US" sz="2500" dirty="0"/>
              <a:t> </a:t>
            </a:r>
            <a:r>
              <a:rPr lang="en-US" sz="2500" dirty="0" err="1"/>
              <a:t>posebnim</a:t>
            </a:r>
            <a:r>
              <a:rPr lang="en-US" sz="2500" dirty="0"/>
              <a:t> </a:t>
            </a:r>
            <a:r>
              <a:rPr lang="en-US" sz="2500" dirty="0" err="1"/>
              <a:t>setom</a:t>
            </a:r>
            <a:r>
              <a:rPr lang="en-US" sz="2500" dirty="0"/>
              <a:t> </a:t>
            </a:r>
            <a:r>
              <a:rPr lang="en-US" sz="2500" dirty="0" err="1"/>
              <a:t>finansijske</a:t>
            </a:r>
            <a:r>
              <a:rPr lang="en-US" sz="2500" dirty="0"/>
              <a:t> </a:t>
            </a:r>
            <a:r>
              <a:rPr lang="en-US" sz="2500" dirty="0" err="1" smtClean="0"/>
              <a:t>podrške</a:t>
            </a:r>
            <a:r>
              <a:rPr lang="en-US" sz="2500" dirty="0" smtClean="0"/>
              <a:t>.</a:t>
            </a:r>
            <a:endParaRPr lang="sr-Latn-BA" sz="2500" dirty="0"/>
          </a:p>
          <a:p>
            <a:r>
              <a:rPr lang="vi-VN" sz="2500" dirty="0" smtClean="0"/>
              <a:t>Bolja </a:t>
            </a:r>
            <a:r>
              <a:rPr lang="vi-VN" sz="2500" dirty="0"/>
              <a:t>kontrola i </a:t>
            </a:r>
            <a:r>
              <a:rPr lang="vi-VN" sz="2500" dirty="0">
                <a:solidFill>
                  <a:srgbClr val="0070C0"/>
                </a:solidFill>
              </a:rPr>
              <a:t>kažnjavanje </a:t>
            </a:r>
            <a:r>
              <a:rPr lang="vi-VN" sz="2500" dirty="0" smtClean="0">
                <a:solidFill>
                  <a:srgbClr val="0070C0"/>
                </a:solidFill>
              </a:rPr>
              <a:t>zagađivača</a:t>
            </a:r>
            <a:r>
              <a:rPr lang="sr-Latn-BA" sz="2500" dirty="0"/>
              <a:t>-</a:t>
            </a:r>
            <a:r>
              <a:rPr lang="vi-VN" sz="2500" dirty="0" smtClean="0"/>
              <a:t> “</a:t>
            </a:r>
            <a:r>
              <a:rPr lang="vi-VN" sz="2500" dirty="0"/>
              <a:t>zagađivač plaća</a:t>
            </a:r>
            <a:r>
              <a:rPr lang="vi-VN" sz="2500" dirty="0" smtClean="0"/>
              <a:t>”. </a:t>
            </a:r>
            <a:endParaRPr lang="sr-Latn-BA" sz="2500" dirty="0" smtClean="0"/>
          </a:p>
          <a:p>
            <a:r>
              <a:rPr lang="vi-VN" sz="2500" dirty="0" smtClean="0"/>
              <a:t>Obezbediti </a:t>
            </a:r>
            <a:r>
              <a:rPr lang="vi-VN" sz="2500" dirty="0">
                <a:solidFill>
                  <a:srgbClr val="0070C0"/>
                </a:solidFill>
              </a:rPr>
              <a:t>opremu za laboratorije </a:t>
            </a:r>
            <a:r>
              <a:rPr lang="vi-VN" sz="2500" dirty="0"/>
              <a:t>neophodne za sistematsko praćenje stepena zagađenosti vazduha na teritoriji grada i održavati i servisirati  postojeće merne stanice. </a:t>
            </a:r>
            <a:endParaRPr lang="sr-Latn-BA" sz="2500" dirty="0" smtClean="0"/>
          </a:p>
          <a:p>
            <a:r>
              <a:rPr lang="vi-VN" sz="2500" dirty="0" smtClean="0">
                <a:solidFill>
                  <a:srgbClr val="0070C0"/>
                </a:solidFill>
              </a:rPr>
              <a:t>Rezultate </a:t>
            </a:r>
            <a:r>
              <a:rPr lang="vi-VN" sz="2500" dirty="0">
                <a:solidFill>
                  <a:srgbClr val="0070C0"/>
                </a:solidFill>
              </a:rPr>
              <a:t>ovih analiza uvrstiti u godišnje izveštaje o kvalitetu vazduha</a:t>
            </a:r>
            <a:r>
              <a:rPr lang="vi-VN" sz="2500" dirty="0"/>
              <a:t>. Učiniti javno dostupnim sva osmatranja (u digitalno čitljivom formatu) sa stanica koje se finansiraju javnim novcem (iz poreza građana, bez obzira da li pripadaju SEPA ili nekom ZZJZ),  i to: osmatranja u realnom vremenu; osmatranja iz neposredne prošlosti (do 30 dana); i vremenske serije od kada postoje digitalizovani podaci (npr. ako stanica radi od 2010. godine, onda da budu dostupna osmatranja od  te godine).</a:t>
            </a:r>
          </a:p>
          <a:p>
            <a:r>
              <a:rPr lang="vi-VN" sz="2500" dirty="0">
                <a:solidFill>
                  <a:srgbClr val="0070C0"/>
                </a:solidFill>
              </a:rPr>
              <a:t>Izmeštanje teretnog saobraćaja </a:t>
            </a:r>
            <a:r>
              <a:rPr lang="vi-VN" sz="2500" dirty="0"/>
              <a:t>iz gradova i/ili stroga kontrola njegovog prolaska kroz urbanu sredinu, posebno tokom dana sa visokim zagađenjem. </a:t>
            </a:r>
            <a:endParaRPr lang="sr-Latn-BA" sz="2500" dirty="0" smtClean="0"/>
          </a:p>
          <a:p>
            <a:r>
              <a:rPr lang="vi-VN" sz="2500" dirty="0" smtClean="0">
                <a:solidFill>
                  <a:srgbClr val="0070C0"/>
                </a:solidFill>
              </a:rPr>
              <a:t>Pošumljavanje </a:t>
            </a:r>
            <a:r>
              <a:rPr lang="vi-VN" sz="2500" dirty="0">
                <a:solidFill>
                  <a:srgbClr val="0070C0"/>
                </a:solidFill>
              </a:rPr>
              <a:t>i ozelenjavanje grada. 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Програм заштите ваздуха у Републици Србији за период од 2022. до 2030. године са акционим планом</a:t>
            </a:r>
            <a:r>
              <a:rPr lang="ru-RU" sz="7200" dirty="0"/>
              <a:t/>
            </a:r>
            <a:br>
              <a:rPr lang="ru-RU" sz="7200" dirty="0"/>
            </a:br>
            <a:r>
              <a:rPr lang="ru-RU" sz="5600" dirty="0" smtClean="0"/>
              <a:t>"</a:t>
            </a:r>
            <a:r>
              <a:rPr lang="ru-RU" sz="5600" dirty="0"/>
              <a:t>Службени гласник РС", број 140 од 22. децембра 2022</a:t>
            </a:r>
            <a:endParaRPr lang="en-US" sz="5600" dirty="0" smtClean="0"/>
          </a:p>
          <a:p>
            <a:endParaRPr lang="en-US" sz="5600" dirty="0" smtClean="0"/>
          </a:p>
          <a:p>
            <a:endParaRPr lang="sr-Latn-BA" sz="5600" dirty="0" smtClean="0"/>
          </a:p>
          <a:p>
            <a:r>
              <a:rPr lang="ru-RU" sz="5600" dirty="0" smtClean="0"/>
              <a:t>Спровођењем </a:t>
            </a:r>
            <a:r>
              <a:rPr lang="ru-RU" sz="5600" dirty="0"/>
              <a:t>сценарија WAM </a:t>
            </a:r>
            <a:r>
              <a:rPr lang="ru-RU" sz="5600" dirty="0">
                <a:solidFill>
                  <a:srgbClr val="FF0000"/>
                </a:solidFill>
              </a:rPr>
              <a:t>A  емисије PM2.5</a:t>
            </a:r>
            <a:r>
              <a:rPr lang="ru-RU" sz="5600" dirty="0"/>
              <a:t> ће опасти за 29,7% до 2030. у поређењу са 2015. годином , </a:t>
            </a:r>
            <a:r>
              <a:rPr lang="ru-RU" sz="5600" dirty="0">
                <a:solidFill>
                  <a:srgbClr val="FF0000"/>
                </a:solidFill>
              </a:rPr>
              <a:t>а PM10 </a:t>
            </a:r>
            <a:r>
              <a:rPr lang="ru-RU" sz="5600" dirty="0"/>
              <a:t>ће према очекивањима опасти за 29,4% у истом периоду  у поређењу са 2015. годином .</a:t>
            </a:r>
          </a:p>
          <a:p>
            <a:r>
              <a:rPr lang="ru-RU" sz="5600" dirty="0">
                <a:solidFill>
                  <a:srgbClr val="FF0000"/>
                </a:solidFill>
              </a:rPr>
              <a:t>Та смањења емисија PM10 и PM2.5 у сценарију WAM A обезбедила би усаглашеност секторских мера са оквиром ЕУ у области заштите животне средине</a:t>
            </a:r>
            <a:r>
              <a:rPr lang="ru-RU" sz="5600" dirty="0"/>
              <a:t>, али та смањења нису довољна да обезбеде усклађеност са захтевима који проистичу из Директиве о квалитету амбијенталног ваздуха 2008/50/EЗ. </a:t>
            </a:r>
          </a:p>
          <a:p>
            <a:r>
              <a:rPr lang="ru-RU" sz="5600" dirty="0"/>
              <a:t>Дисперзионо моделирање је показало да Република Србија спровођењем сценарија WAM може </a:t>
            </a:r>
            <a:r>
              <a:rPr lang="ru-RU" sz="5600" dirty="0">
                <a:solidFill>
                  <a:srgbClr val="FF0000"/>
                </a:solidFill>
              </a:rPr>
              <a:t>и даље очекивати прекорачење дозвољеног броја дана у којима концентрације PM10 </a:t>
            </a:r>
            <a:r>
              <a:rPr lang="ru-RU" sz="5600" dirty="0"/>
              <a:t>прелазе 50 μg/m3 у свим већим агломерацијама и градовима као што су Београд, Нови Сад, Суботица, Смедерево, Панчево, Сремска Митровица, Крагујевац, Ниш, Ужице и Ваљево, </a:t>
            </a:r>
            <a:r>
              <a:rPr lang="ru-RU" sz="5600" dirty="0" smtClean="0">
                <a:solidFill>
                  <a:srgbClr val="FF0000"/>
                </a:solidFill>
              </a:rPr>
              <a:t>чак </a:t>
            </a:r>
            <a:r>
              <a:rPr lang="ru-RU" sz="5600" dirty="0">
                <a:solidFill>
                  <a:srgbClr val="FF0000"/>
                </a:solidFill>
              </a:rPr>
              <a:t>131 дан у години</a:t>
            </a:r>
            <a:r>
              <a:rPr lang="ru-RU" sz="5600" dirty="0"/>
              <a:t>. </a:t>
            </a:r>
            <a:endParaRPr lang="en-US" sz="5600" dirty="0" smtClean="0"/>
          </a:p>
          <a:p>
            <a:r>
              <a:rPr lang="ru-RU" sz="5600" dirty="0" smtClean="0"/>
              <a:t>Поред </a:t>
            </a:r>
            <a:r>
              <a:rPr lang="ru-RU" sz="5600" dirty="0"/>
              <a:t>дневних прекорачења, очекује се да ће доћи до</a:t>
            </a:r>
            <a:r>
              <a:rPr lang="ru-RU" sz="5600" dirty="0">
                <a:solidFill>
                  <a:srgbClr val="FF0000"/>
                </a:solidFill>
              </a:rPr>
              <a:t> прекорачења прописаних средњих годишњих концентрација PM10 </a:t>
            </a:r>
            <a:r>
              <a:rPr lang="ru-RU" sz="5600" dirty="0"/>
              <a:t>од 40 μg/m3 у Ужицу, Ваљеву, Нишу и Крагујевцу (на граници), као и </a:t>
            </a:r>
            <a:r>
              <a:rPr lang="ru-RU" sz="5600" dirty="0">
                <a:solidFill>
                  <a:srgbClr val="FF0000"/>
                </a:solidFill>
              </a:rPr>
              <a:t>годишњих граничних вредности концетрације PM2.5 </a:t>
            </a:r>
            <a:r>
              <a:rPr lang="ru-RU" sz="5600" dirty="0"/>
              <a:t>(20 μg/m3) у Ужицу, Ваљеву, Нишу и Београду. </a:t>
            </a:r>
          </a:p>
          <a:p>
            <a:r>
              <a:rPr lang="ru-RU" sz="5600" dirty="0"/>
              <a:t>Очекује се да </a:t>
            </a:r>
            <a:r>
              <a:rPr lang="ru-RU" sz="5600" dirty="0">
                <a:solidFill>
                  <a:srgbClr val="FF0000"/>
                </a:solidFill>
              </a:rPr>
              <a:t>ће хронични морталитет опасти за 41,4% до 2030. у поређењу са 2015. годином</a:t>
            </a:r>
            <a:r>
              <a:rPr lang="ru-RU" sz="5600" dirty="0"/>
              <a:t>. Поред тога, очекује се </a:t>
            </a:r>
            <a:r>
              <a:rPr lang="ru-RU" sz="5600" dirty="0">
                <a:solidFill>
                  <a:srgbClr val="FF0000"/>
                </a:solidFill>
              </a:rPr>
              <a:t>пад броја дана са израженим симптомима астме код деце </a:t>
            </a:r>
            <a:r>
              <a:rPr lang="ru-RU" sz="5600" dirty="0"/>
              <a:t>(од 5 до 19 година) до 2030. у поређењу са 2015. годином захваљујући спровођењу сценарија WAM A, WAM B и WAM C, и то за 43,2%, 50,7% односно 53,6%. </a:t>
            </a:r>
          </a:p>
          <a:p>
            <a:r>
              <a:rPr lang="ru-RU" sz="5600" dirty="0"/>
              <a:t>-такође ће </a:t>
            </a:r>
            <a:r>
              <a:rPr lang="ru-RU" sz="5600" dirty="0">
                <a:solidFill>
                  <a:srgbClr val="FF0000"/>
                </a:solidFill>
              </a:rPr>
              <a:t>смањити број дана одсуства с посла </a:t>
            </a:r>
            <a:r>
              <a:rPr lang="ru-RU" sz="5600" dirty="0"/>
              <a:t>, cценарио WAM A доводи до уштеде од 0,16 милиона радних дана.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4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Ključ</a:t>
            </a:r>
            <a:r>
              <a:rPr lang="vi-VN" sz="3200" dirty="0">
                <a:solidFill>
                  <a:srgbClr val="FF0000"/>
                </a:solidFill>
              </a:rPr>
              <a:t> za rešavanje aerozagađenja je u rukama </a:t>
            </a:r>
            <a:r>
              <a:rPr lang="vi-VN" sz="3200" b="1" dirty="0">
                <a:solidFill>
                  <a:srgbClr val="FF0000"/>
                </a:solidFill>
              </a:rPr>
              <a:t>lokalne </a:t>
            </a:r>
            <a:r>
              <a:rPr lang="vi-VN" sz="3200" b="1" dirty="0" smtClean="0">
                <a:solidFill>
                  <a:srgbClr val="FF0000"/>
                </a:solidFill>
              </a:rPr>
              <a:t>samouprave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 </a:t>
            </a:r>
            <a:endParaRPr lang="sr-Latn-BA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vi-VN" b="1" dirty="0" smtClean="0"/>
              <a:t>Zakon </a:t>
            </a:r>
            <a:r>
              <a:rPr lang="vi-VN" b="1" dirty="0"/>
              <a:t>o zaštiti vazduha, član </a:t>
            </a:r>
            <a:r>
              <a:rPr lang="vi-VN" b="1" dirty="0" smtClean="0"/>
              <a:t>31</a:t>
            </a:r>
            <a:r>
              <a:rPr lang="en-US" b="1" dirty="0" smtClean="0"/>
              <a:t>-</a:t>
            </a:r>
            <a:r>
              <a:rPr lang="vi-VN" b="1" dirty="0" smtClean="0"/>
              <a:t> </a:t>
            </a:r>
            <a:r>
              <a:rPr lang="vi-VN" b="1" dirty="0">
                <a:solidFill>
                  <a:srgbClr val="FF0000"/>
                </a:solidFill>
              </a:rPr>
              <a:t>obaveza </a:t>
            </a:r>
            <a:r>
              <a:rPr lang="vi-VN" b="1" dirty="0"/>
              <a:t>je nadležnog organa jedinice lokalne samouprave da donese</a:t>
            </a:r>
            <a:r>
              <a:rPr lang="vi-VN" b="1" dirty="0">
                <a:solidFill>
                  <a:srgbClr val="FF0000"/>
                </a:solidFill>
              </a:rPr>
              <a:t> Plan kvaliteta vazduha</a:t>
            </a:r>
            <a:r>
              <a:rPr lang="vi-VN" b="1" dirty="0"/>
              <a:t>, sa ciljem da se postigne odgovarajući kvalitet vazduha.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001000" cy="1447800"/>
          </a:xfrm>
        </p:spPr>
        <p:txBody>
          <a:bodyPr>
            <a:normAutofit fontScale="90000"/>
          </a:bodyPr>
          <a:lstStyle/>
          <a:p>
            <a:r>
              <a:rPr lang="sr-Latn-BA" sz="2800" dirty="0" smtClean="0"/>
              <a:t/>
            </a:r>
            <a:br>
              <a:rPr lang="sr-Latn-BA" sz="2800" dirty="0" smtClean="0"/>
            </a:br>
            <a:r>
              <a:rPr lang="sr-Latn-BA" sz="2800" dirty="0" smtClean="0"/>
              <a:t>Nacrt Plana kvaliteta vazduha</a:t>
            </a:r>
            <a:r>
              <a:rPr lang="ru-RU" sz="2800" dirty="0" smtClean="0"/>
              <a:t> </a:t>
            </a:r>
            <a:r>
              <a:rPr lang="sr-Latn-BA" sz="2800" dirty="0" smtClean="0"/>
              <a:t>Grada Valjeva za period od</a:t>
            </a:r>
            <a:r>
              <a:rPr lang="ru-RU" sz="2800" dirty="0" smtClean="0"/>
              <a:t> 2022. </a:t>
            </a:r>
            <a:r>
              <a:rPr lang="sr-Latn-BA" sz="2800" dirty="0" smtClean="0"/>
              <a:t>do</a:t>
            </a:r>
            <a:r>
              <a:rPr lang="ru-RU" sz="2800" dirty="0" smtClean="0"/>
              <a:t> 2027. </a:t>
            </a:r>
            <a:r>
              <a:rPr lang="sr-Latn-BA" sz="2800" dirty="0" smtClean="0"/>
              <a:t>Godine  (</a:t>
            </a:r>
            <a:r>
              <a:rPr lang="ru-RU" sz="2800" dirty="0" smtClean="0"/>
              <a:t> novembar 2022.</a:t>
            </a:r>
            <a:r>
              <a:rPr lang="sr-Latn-BA" sz="2800" dirty="0" smtClean="0"/>
              <a:t>god)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BA" dirty="0" smtClean="0"/>
          </a:p>
          <a:p>
            <a:r>
              <a:rPr lang="sr-Latn-BA" dirty="0" smtClean="0"/>
              <a:t>P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kvaliteta</a:t>
            </a:r>
            <a:r>
              <a:rPr lang="sr-Latn-BA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vazduha</a:t>
            </a:r>
            <a:r>
              <a:rPr lang="en-US" dirty="0" smtClean="0"/>
              <a:t> </a:t>
            </a:r>
            <a:r>
              <a:rPr lang="sr-Latn-BA" dirty="0" smtClean="0"/>
              <a:t> mora da sadrži :</a:t>
            </a:r>
          </a:p>
          <a:p>
            <a:r>
              <a:rPr lang="sr-Latn-BA" dirty="0" smtClean="0">
                <a:solidFill>
                  <a:srgbClr val="FF0000"/>
                </a:solidFill>
              </a:rPr>
              <a:t>precizne indikatore i ciljeve </a:t>
            </a:r>
            <a:r>
              <a:rPr lang="sr-Latn-BA" dirty="0" smtClean="0"/>
              <a:t>koji se odnose na smanjenje emisije </a:t>
            </a:r>
            <a:r>
              <a:rPr lang="ru-RU" dirty="0" smtClean="0"/>
              <a:t>PM </a:t>
            </a:r>
            <a:r>
              <a:rPr lang="ru-RU" dirty="0"/>
              <a:t>2.5 </a:t>
            </a:r>
            <a:r>
              <a:rPr lang="sr-Latn-BA" dirty="0" smtClean="0"/>
              <a:t>čestica </a:t>
            </a:r>
            <a:r>
              <a:rPr lang="ru-RU" dirty="0" smtClean="0"/>
              <a:t> </a:t>
            </a:r>
            <a:endParaRPr lang="sr-Latn-BA" dirty="0"/>
          </a:p>
          <a:p>
            <a:r>
              <a:rPr lang="sr-Latn-BA" dirty="0" smtClean="0"/>
              <a:t> </a:t>
            </a:r>
            <a:r>
              <a:rPr lang="sr-Latn-BA" dirty="0" smtClean="0">
                <a:solidFill>
                  <a:srgbClr val="FF0000"/>
                </a:solidFill>
              </a:rPr>
              <a:t>kvantifikaciju efekata </a:t>
            </a:r>
          </a:p>
          <a:p>
            <a:r>
              <a:rPr lang="sr-Latn-BA" dirty="0" smtClean="0">
                <a:solidFill>
                  <a:srgbClr val="FF0000"/>
                </a:solidFill>
              </a:rPr>
              <a:t>&lt; broja prevremenih smrti </a:t>
            </a:r>
          </a:p>
          <a:p>
            <a:r>
              <a:rPr lang="sr-Latn-BA" dirty="0">
                <a:solidFill>
                  <a:srgbClr val="FF0000"/>
                </a:solidFill>
              </a:rPr>
              <a:t>a</a:t>
            </a:r>
            <a:r>
              <a:rPr lang="sr-Latn-BA" dirty="0" smtClean="0">
                <a:solidFill>
                  <a:srgbClr val="FF0000"/>
                </a:solidFill>
              </a:rPr>
              <a:t>naliza Mb i Mt </a:t>
            </a:r>
            <a:r>
              <a:rPr lang="sr-Latn-BA" dirty="0" smtClean="0"/>
              <a:t>uzrokovanog zagađenjem vazduha u Va ljevu za period od 2022.-20227.god......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7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Plan kvaliteta vazduha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jasno, kvantitativno i na osnovu objektivnih podataka </a:t>
            </a:r>
            <a:r>
              <a:rPr lang="sr-Latn-BA" dirty="0" smtClean="0">
                <a:solidFill>
                  <a:srgbClr val="FF0000"/>
                </a:solidFill>
              </a:rPr>
              <a:t>ustanovi doprinos pojedinačnih izvora</a:t>
            </a:r>
            <a:r>
              <a:rPr lang="ru-RU" dirty="0" smtClean="0"/>
              <a:t>, </a:t>
            </a:r>
            <a:endParaRPr lang="sr-Latn-BA" dirty="0" smtClean="0"/>
          </a:p>
          <a:p>
            <a:r>
              <a:rPr lang="sr-Latn-BA" dirty="0"/>
              <a:t> </a:t>
            </a:r>
            <a:r>
              <a:rPr lang="sr-Latn-BA" dirty="0" smtClean="0"/>
              <a:t>zatim sledi </a:t>
            </a:r>
            <a:r>
              <a:rPr lang="sr-Latn-BA" dirty="0" smtClean="0">
                <a:solidFill>
                  <a:srgbClr val="FF0000"/>
                </a:solidFill>
              </a:rPr>
              <a:t>zaključak o glavnim izvorima zagađenja.</a:t>
            </a:r>
          </a:p>
          <a:p>
            <a:pPr marL="0" indent="0">
              <a:buNone/>
            </a:pPr>
            <a:r>
              <a:rPr lang="sr-Latn-BA" dirty="0" smtClean="0"/>
              <a:t>Postoje jasni i precizni</a:t>
            </a:r>
          </a:p>
          <a:p>
            <a:r>
              <a:rPr lang="sr-Latn-BA" dirty="0" smtClean="0"/>
              <a:t> </a:t>
            </a:r>
            <a:r>
              <a:rPr lang="sr-Latn-BA" dirty="0" smtClean="0">
                <a:solidFill>
                  <a:srgbClr val="FF0000"/>
                </a:solidFill>
              </a:rPr>
              <a:t>indikatori za praćenje sprovođenja mera,  </a:t>
            </a:r>
          </a:p>
          <a:p>
            <a:r>
              <a:rPr lang="sr-Latn-BA" dirty="0" smtClean="0">
                <a:solidFill>
                  <a:srgbClr val="FF0000"/>
                </a:solidFill>
              </a:rPr>
              <a:t>indikatori uspešnosti.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4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ODBOR ZA JAVNO </a:t>
            </a:r>
            <a:r>
              <a:rPr lang="en-US" b="1" dirty="0" smtClean="0"/>
              <a:t>ZDRAVLJE </a:t>
            </a:r>
          </a:p>
          <a:p>
            <a:endParaRPr lang="en-US" dirty="0"/>
          </a:p>
          <a:p>
            <a:r>
              <a:rPr lang="sr-Latn-BA" dirty="0"/>
              <a:t>o</a:t>
            </a:r>
            <a:r>
              <a:rPr lang="sr-Latn-BA" dirty="0" smtClean="0"/>
              <a:t>beležava  </a:t>
            </a:r>
            <a:r>
              <a:rPr lang="en-US" dirty="0" err="1" smtClean="0"/>
              <a:t>Kalendar</a:t>
            </a:r>
            <a:r>
              <a:rPr lang="en-US" dirty="0" smtClean="0"/>
              <a:t>  </a:t>
            </a:r>
            <a:r>
              <a:rPr lang="en-US" dirty="0" err="1" smtClean="0"/>
              <a:t>javnog</a:t>
            </a:r>
            <a:r>
              <a:rPr lang="en-US" dirty="0" smtClean="0"/>
              <a:t> </a:t>
            </a:r>
            <a:r>
              <a:rPr lang="en-US" dirty="0" err="1" smtClean="0"/>
              <a:t>zdravlja</a:t>
            </a:r>
            <a:r>
              <a:rPr lang="en-US" dirty="0" smtClean="0"/>
              <a:t>….</a:t>
            </a:r>
            <a:endParaRPr lang="sr-Latn-BA" dirty="0" smtClean="0"/>
          </a:p>
          <a:p>
            <a:r>
              <a:rPr lang="sr-Latn-BA" dirty="0"/>
              <a:t>u</a:t>
            </a:r>
            <a:r>
              <a:rPr lang="sr-Latn-BA" dirty="0" smtClean="0"/>
              <a:t>čestvuje u kreiranju Plana ,odluka, preporuka...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0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particulate matter – 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514600"/>
            <a:ext cx="8951118" cy="4830763"/>
          </a:xfrm>
        </p:spPr>
        <p:txBody>
          <a:bodyPr>
            <a:normAutofit/>
          </a:bodyPr>
          <a:lstStyle/>
          <a:p>
            <a:r>
              <a:rPr lang="sr-Latn-BA" sz="1800" dirty="0" smtClean="0"/>
              <a:t>Suspendovane</a:t>
            </a:r>
            <a:r>
              <a:rPr lang="vi-VN" sz="1800" dirty="0" smtClean="0"/>
              <a:t> </a:t>
            </a:r>
            <a:r>
              <a:rPr lang="vi-VN" sz="1800" dirty="0"/>
              <a:t>čestice mogu doći iz više izvora kao što su </a:t>
            </a:r>
            <a:r>
              <a:rPr lang="vi-VN" sz="1800" dirty="0">
                <a:solidFill>
                  <a:srgbClr val="FF0000"/>
                </a:solidFill>
              </a:rPr>
              <a:t>industrijska postrojenja, toplane, individualna ložišta (ugalj – kao najgora vrsta čvrstog goriva), motorna vozila, avioni, gorenje drveta, šumski požari, paljenje </a:t>
            </a:r>
            <a:r>
              <a:rPr lang="vi-VN" sz="1800" dirty="0" smtClean="0">
                <a:solidFill>
                  <a:srgbClr val="FF0000"/>
                </a:solidFill>
              </a:rPr>
              <a:t>njiva</a:t>
            </a:r>
            <a:r>
              <a:rPr lang="sr-Latn-BA" sz="1800" dirty="0" smtClean="0">
                <a:solidFill>
                  <a:srgbClr val="FF0000"/>
                </a:solidFill>
              </a:rPr>
              <a:t>..</a:t>
            </a:r>
            <a:r>
              <a:rPr lang="vi-VN" sz="1800" dirty="0" smtClean="0">
                <a:solidFill>
                  <a:srgbClr val="FF0000"/>
                </a:solidFill>
              </a:rPr>
              <a:t>.. </a:t>
            </a:r>
            <a:endParaRPr lang="vi-VN" sz="1800" dirty="0">
              <a:solidFill>
                <a:srgbClr val="FF0000"/>
              </a:solidFill>
            </a:endParaRPr>
          </a:p>
          <a:p>
            <a:r>
              <a:rPr lang="vi-VN" sz="1800" dirty="0"/>
              <a:t>Neke od njih su emitovane direktno u vazduh, dok se ostale formiraju kada gasovi i čestice imaju međusobne interakcije u </a:t>
            </a:r>
            <a:r>
              <a:rPr lang="vi-VN" sz="1800" dirty="0" smtClean="0"/>
              <a:t>atmosferi</a:t>
            </a:r>
            <a:r>
              <a:rPr lang="sr-Latn-BA" sz="1800" dirty="0"/>
              <a:t> </a:t>
            </a:r>
            <a:r>
              <a:rPr lang="sr-Latn-BA" sz="1800" dirty="0" smtClean="0"/>
              <a:t>(</a:t>
            </a:r>
            <a:r>
              <a:rPr lang="vi-VN" sz="1800" dirty="0" smtClean="0"/>
              <a:t> </a:t>
            </a:r>
            <a:r>
              <a:rPr lang="vi-VN" sz="1800" dirty="0"/>
              <a:t>sumpor-dioksid emitovan iz industrijskih postrojenja reaguje sa kiseonikom i vodenim kapljicama u vazduhu, a zatim formira sumpornu </a:t>
            </a:r>
            <a:r>
              <a:rPr lang="vi-VN" sz="1800" dirty="0" smtClean="0"/>
              <a:t>kiselinu</a:t>
            </a:r>
            <a:r>
              <a:rPr lang="sr-Latn-BA" sz="1800" dirty="0" smtClean="0"/>
              <a:t>)</a:t>
            </a:r>
            <a:r>
              <a:rPr lang="vi-VN" sz="1800" dirty="0" smtClean="0"/>
              <a:t> </a:t>
            </a:r>
            <a:r>
              <a:rPr lang="vi-VN" sz="1800" dirty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11890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4938712"/>
            <a:ext cx="1279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9199"/>
            <a:ext cx="11890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198"/>
            <a:ext cx="11890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7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464" y="990600"/>
            <a:ext cx="105465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976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254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452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9" y="20782"/>
            <a:ext cx="10890083" cy="722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304800"/>
            <a:ext cx="8741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accent2"/>
                </a:solidFill>
              </a:rPr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273809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PM2.5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čestične</a:t>
            </a:r>
            <a:r>
              <a:rPr lang="en-US" sz="2400" dirty="0"/>
              <a:t> </a:t>
            </a:r>
            <a:r>
              <a:rPr lang="en-US" sz="2400" dirty="0" err="1"/>
              <a:t>materije</a:t>
            </a:r>
            <a:r>
              <a:rPr lang="en-US" sz="2400" dirty="0"/>
              <a:t> (particulate matter – PM)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imaju</a:t>
            </a:r>
            <a:r>
              <a:rPr lang="en-US" sz="2400" dirty="0"/>
              <a:t> </a:t>
            </a:r>
            <a:r>
              <a:rPr lang="en-US" sz="2400" dirty="0" err="1"/>
              <a:t>prečnik</a:t>
            </a:r>
            <a:r>
              <a:rPr lang="en-US" sz="2400" dirty="0"/>
              <a:t> </a:t>
            </a:r>
            <a:r>
              <a:rPr lang="en-US" sz="2400" dirty="0" err="1"/>
              <a:t>manji</a:t>
            </a:r>
            <a:r>
              <a:rPr lang="en-US" sz="2400" dirty="0"/>
              <a:t> od 2.5 </a:t>
            </a:r>
            <a:r>
              <a:rPr lang="en-US" sz="2400" dirty="0" err="1"/>
              <a:t>mikrometara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znači</a:t>
            </a:r>
            <a:r>
              <a:rPr lang="en-US" sz="2400" dirty="0"/>
              <a:t> da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 3% </a:t>
            </a:r>
            <a:r>
              <a:rPr lang="en-US" sz="2400" dirty="0" err="1"/>
              <a:t>prečnika</a:t>
            </a:r>
            <a:r>
              <a:rPr lang="en-US" sz="2400" dirty="0"/>
              <a:t> </a:t>
            </a:r>
            <a:r>
              <a:rPr lang="en-US" sz="2400" dirty="0" err="1"/>
              <a:t>ljudske</a:t>
            </a:r>
            <a:r>
              <a:rPr lang="en-US" sz="2400" dirty="0"/>
              <a:t> </a:t>
            </a:r>
            <a:r>
              <a:rPr lang="en-US" sz="2400" dirty="0" err="1"/>
              <a:t>dlake</a:t>
            </a:r>
            <a:r>
              <a:rPr lang="en-US" sz="2400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133600"/>
            <a:ext cx="5944115" cy="41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6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PM2,5 PM10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58620"/>
            <a:ext cx="6187976" cy="33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2860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vrlo</a:t>
            </a:r>
            <a:r>
              <a:rPr lang="en-US" dirty="0" smtClean="0"/>
              <a:t> male i </a:t>
            </a:r>
            <a:r>
              <a:rPr lang="en-US" dirty="0" err="1" smtClean="0"/>
              <a:t>lagane</a:t>
            </a:r>
            <a:r>
              <a:rPr lang="en-US" dirty="0" smtClean="0"/>
              <a:t> 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tendenciju</a:t>
            </a:r>
            <a:r>
              <a:rPr lang="en-US" dirty="0" smtClean="0"/>
              <a:t> da </a:t>
            </a:r>
            <a:r>
              <a:rPr lang="en-US" dirty="0" err="1" smtClean="0"/>
              <a:t>ostaju</a:t>
            </a:r>
            <a:r>
              <a:rPr lang="en-US" dirty="0" smtClean="0"/>
              <a:t> </a:t>
            </a:r>
            <a:r>
              <a:rPr lang="en-US" dirty="0" err="1" smtClean="0"/>
              <a:t>duže</a:t>
            </a:r>
            <a:r>
              <a:rPr lang="en-US" dirty="0" smtClean="0"/>
              <a:t> u </a:t>
            </a:r>
            <a:r>
              <a:rPr lang="en-US" dirty="0" err="1" smtClean="0"/>
              <a:t>vazduhu</a:t>
            </a:r>
            <a:r>
              <a:rPr lang="en-US" dirty="0" smtClean="0"/>
              <a:t>. </a:t>
            </a:r>
            <a:r>
              <a:rPr lang="en-US" dirty="0" err="1" smtClean="0"/>
              <a:t>Zahvaljujući</a:t>
            </a:r>
            <a:r>
              <a:rPr lang="en-US" dirty="0" smtClean="0"/>
              <a:t> </a:t>
            </a:r>
            <a:r>
              <a:rPr lang="en-US" dirty="0" err="1" smtClean="0"/>
              <a:t>svojoj</a:t>
            </a:r>
            <a:r>
              <a:rPr lang="en-US" dirty="0" smtClean="0"/>
              <a:t> </a:t>
            </a:r>
            <a:r>
              <a:rPr lang="en-US" dirty="0" err="1" smtClean="0"/>
              <a:t>veličini</a:t>
            </a:r>
            <a:r>
              <a:rPr lang="en-US" dirty="0" smtClean="0"/>
              <a:t> (</a:t>
            </a:r>
            <a:r>
              <a:rPr lang="en-US" dirty="0" err="1" smtClean="0"/>
              <a:t>manje</a:t>
            </a:r>
            <a:r>
              <a:rPr lang="en-US" dirty="0" smtClean="0"/>
              <a:t> 2.5 </a:t>
            </a:r>
            <a:r>
              <a:rPr lang="en-US" dirty="0" err="1" smtClean="0"/>
              <a:t>mikrometara</a:t>
            </a:r>
            <a:r>
              <a:rPr lang="en-US" dirty="0" smtClean="0"/>
              <a:t> ) </a:t>
            </a:r>
            <a:r>
              <a:rPr lang="en-US" dirty="0" err="1" smtClean="0"/>
              <a:t>prolaze</a:t>
            </a:r>
            <a:r>
              <a:rPr lang="en-US" dirty="0" smtClean="0"/>
              <a:t> </a:t>
            </a:r>
            <a:r>
              <a:rPr lang="en-US" dirty="0" err="1" smtClean="0"/>
              <a:t>prirodne</a:t>
            </a:r>
            <a:r>
              <a:rPr lang="en-US" dirty="0" smtClean="0"/>
              <a:t> </a:t>
            </a:r>
            <a:r>
              <a:rPr lang="en-US" dirty="0" err="1" smtClean="0"/>
              <a:t>barijere</a:t>
            </a:r>
            <a:r>
              <a:rPr lang="en-US" dirty="0" smtClean="0"/>
              <a:t>  </a:t>
            </a:r>
            <a:r>
              <a:rPr lang="en-US" dirty="0" err="1" smtClean="0"/>
              <a:t>nos</a:t>
            </a:r>
            <a:r>
              <a:rPr lang="en-US" dirty="0" smtClean="0"/>
              <a:t> i </a:t>
            </a:r>
            <a:r>
              <a:rPr lang="en-US" dirty="0" err="1" smtClean="0"/>
              <a:t>grlo</a:t>
            </a:r>
            <a:r>
              <a:rPr lang="en-US" dirty="0" smtClean="0"/>
              <a:t>, </a:t>
            </a:r>
            <a:r>
              <a:rPr lang="en-US" dirty="0" err="1" smtClean="0"/>
              <a:t>prodiru</a:t>
            </a:r>
            <a:r>
              <a:rPr lang="en-US" dirty="0" smtClean="0"/>
              <a:t> </a:t>
            </a:r>
            <a:r>
              <a:rPr lang="en-US" dirty="0" err="1" smtClean="0"/>
              <a:t>duboko</a:t>
            </a:r>
            <a:r>
              <a:rPr lang="en-US" dirty="0" smtClean="0"/>
              <a:t> u </a:t>
            </a:r>
            <a:r>
              <a:rPr lang="en-US" dirty="0" err="1" smtClean="0"/>
              <a:t>pluća</a:t>
            </a:r>
            <a:r>
              <a:rPr lang="en-US" dirty="0" smtClean="0"/>
              <a:t>  i </a:t>
            </a:r>
            <a:r>
              <a:rPr lang="en-US" dirty="0" err="1" smtClean="0"/>
              <a:t>krvotok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</a:t>
            </a:r>
            <a:r>
              <a:rPr lang="sr-Latn-BA" dirty="0" smtClean="0"/>
              <a:t>imptomi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 </a:t>
            </a:r>
            <a:r>
              <a:rPr lang="sr-Latn-BA" dirty="0" smtClean="0">
                <a:solidFill>
                  <a:srgbClr val="0070C0"/>
                </a:solidFill>
              </a:rPr>
              <a:t>Kod </a:t>
            </a:r>
            <a:r>
              <a:rPr lang="vi-VN" dirty="0" smtClean="0">
                <a:solidFill>
                  <a:srgbClr val="0070C0"/>
                </a:solidFill>
              </a:rPr>
              <a:t>zdravi</a:t>
            </a:r>
            <a:r>
              <a:rPr lang="sr-Latn-BA" dirty="0" smtClean="0">
                <a:solidFill>
                  <a:srgbClr val="0070C0"/>
                </a:solidFill>
              </a:rPr>
              <a:t>h</a:t>
            </a:r>
            <a:r>
              <a:rPr lang="vi-VN" dirty="0" smtClean="0"/>
              <a:t>, </a:t>
            </a:r>
            <a:r>
              <a:rPr lang="vi-VN" dirty="0"/>
              <a:t>mogu se pojaviti privremeni simptomi poput iritacije očiju, nosa i grla; kašalj; sluz; stezanje u grudima; otežano disanje i nedostatak daha. Ovi simptomi bi trebalo da nestanu kada se poboljša kvalitet vazduha.</a:t>
            </a:r>
          </a:p>
          <a:p>
            <a:r>
              <a:rPr lang="vi-VN" dirty="0" smtClean="0">
                <a:solidFill>
                  <a:srgbClr val="0070C0"/>
                </a:solidFill>
              </a:rPr>
              <a:t>bolest </a:t>
            </a:r>
            <a:r>
              <a:rPr lang="vi-VN" dirty="0">
                <a:solidFill>
                  <a:srgbClr val="0070C0"/>
                </a:solidFill>
              </a:rPr>
              <a:t>pluća </a:t>
            </a:r>
            <a:r>
              <a:rPr lang="vi-VN" dirty="0"/>
              <a:t>– uključujući astmu i HOPB </a:t>
            </a:r>
            <a:r>
              <a:rPr lang="vi-VN" dirty="0" smtClean="0"/>
              <a:t>–</a:t>
            </a:r>
            <a:r>
              <a:rPr lang="en-US" dirty="0" err="1" smtClean="0"/>
              <a:t>gu</a:t>
            </a:r>
            <a:r>
              <a:rPr lang="sr-Latn-BA" dirty="0" smtClean="0"/>
              <a:t>šenje, kašalj, vrtoglavice...</a:t>
            </a:r>
            <a:r>
              <a:rPr lang="vi-VN" dirty="0" smtClean="0"/>
              <a:t> </a:t>
            </a:r>
            <a:endParaRPr lang="sr-Latn-BA" dirty="0" smtClean="0"/>
          </a:p>
          <a:p>
            <a:r>
              <a:rPr lang="sr-Latn-BA" dirty="0" smtClean="0">
                <a:solidFill>
                  <a:srgbClr val="00B0F0"/>
                </a:solidFill>
              </a:rPr>
              <a:t>KVS</a:t>
            </a:r>
            <a:r>
              <a:rPr lang="vi-VN" dirty="0" smtClean="0">
                <a:solidFill>
                  <a:srgbClr val="00B0F0"/>
                </a:solidFill>
              </a:rPr>
              <a:t>:</a:t>
            </a:r>
            <a:r>
              <a:rPr lang="vi-VN" dirty="0" smtClean="0"/>
              <a:t> nelagodnost u grudima</a:t>
            </a:r>
            <a:r>
              <a:rPr lang="sr-Latn-BA" dirty="0" smtClean="0"/>
              <a:t>,</a:t>
            </a:r>
            <a:r>
              <a:rPr lang="vi-VN" dirty="0" smtClean="0"/>
              <a:t> bol u središtu grudnog koša koji traje duže od nekoliko minuta</a:t>
            </a:r>
            <a:r>
              <a:rPr lang="sr-Latn-BA" dirty="0" smtClean="0"/>
              <a:t>,</a:t>
            </a:r>
            <a:r>
              <a:rPr lang="vi-VN" dirty="0" smtClean="0"/>
              <a:t> osećaj trnjenja ili nelagodnost u jednoj ili obe ruke, vratu, vilici ili stomaku), nedostatak daha</a:t>
            </a:r>
            <a:r>
              <a:rPr lang="sr-Latn-BA" dirty="0" smtClean="0"/>
              <a:t>, </a:t>
            </a:r>
            <a:r>
              <a:rPr lang="vi-VN" dirty="0" smtClean="0"/>
              <a:t>hlad</a:t>
            </a:r>
            <a:r>
              <a:rPr lang="sr-Latn-BA" dirty="0"/>
              <a:t>a</a:t>
            </a:r>
            <a:r>
              <a:rPr lang="vi-VN" dirty="0" smtClean="0"/>
              <a:t>n znoj, mučnin</a:t>
            </a:r>
            <a:r>
              <a:rPr lang="sr-Latn-BA" dirty="0" smtClean="0"/>
              <a:t>a</a:t>
            </a:r>
            <a:r>
              <a:rPr lang="vi-VN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382" y="838200"/>
            <a:ext cx="207818" cy="1008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391114" cy="2362200"/>
          </a:xfrm>
        </p:spPr>
        <p:txBody>
          <a:bodyPr>
            <a:normAutofit/>
          </a:bodyPr>
          <a:lstStyle/>
          <a:p>
            <a:r>
              <a:rPr lang="sr-Latn-BA" sz="2000" b="1" dirty="0" smtClean="0"/>
              <a:t>KVB i RESPIRATORNE BOLESTI</a:t>
            </a:r>
          </a:p>
          <a:p>
            <a:endParaRPr lang="sr-Latn-BA" sz="2000" b="1" dirty="0" smtClean="0"/>
          </a:p>
          <a:p>
            <a:r>
              <a:rPr lang="sr-Latn-BA" sz="2000" b="1" dirty="0" smtClean="0"/>
              <a:t>Brojna i</a:t>
            </a:r>
            <a:r>
              <a:rPr lang="vi-VN" sz="2000" b="1" dirty="0" smtClean="0"/>
              <a:t>straživanja </a:t>
            </a:r>
            <a:r>
              <a:rPr lang="sr-Latn-BA" sz="2000" b="1" dirty="0" smtClean="0"/>
              <a:t>- </a:t>
            </a:r>
            <a:r>
              <a:rPr lang="sr-Latn-BA" sz="1800" dirty="0" smtClean="0"/>
              <a:t>v</a:t>
            </a:r>
            <a:r>
              <a:rPr lang="vi-VN" sz="1800" dirty="0" smtClean="0"/>
              <a:t>ezu između</a:t>
            </a:r>
            <a:r>
              <a:rPr lang="sr-Latn-BA" sz="1800" dirty="0"/>
              <a:t> </a:t>
            </a:r>
            <a:r>
              <a:rPr lang="vi-VN" sz="1800" dirty="0" smtClean="0"/>
              <a:t> </a:t>
            </a:r>
            <a:r>
              <a:rPr lang="vi-VN" sz="1800" dirty="0"/>
              <a:t>izlaganja susp.česticama i </a:t>
            </a:r>
            <a:r>
              <a:rPr lang="sr-Latn-BA" sz="1800" dirty="0" smtClean="0"/>
              <a:t> </a:t>
            </a:r>
            <a:r>
              <a:rPr lang="vi-VN" sz="1800" b="1" dirty="0" smtClean="0">
                <a:solidFill>
                  <a:srgbClr val="FF0000"/>
                </a:solidFill>
              </a:rPr>
              <a:t>prevremen</a:t>
            </a:r>
            <a:r>
              <a:rPr lang="sr-Latn-BA" sz="1800" b="1" dirty="0" smtClean="0">
                <a:solidFill>
                  <a:srgbClr val="FF0000"/>
                </a:solidFill>
              </a:rPr>
              <a:t>e</a:t>
            </a:r>
            <a:r>
              <a:rPr lang="vi-VN" sz="1800" b="1" dirty="0" smtClean="0">
                <a:solidFill>
                  <a:srgbClr val="FF0000"/>
                </a:solidFill>
              </a:rPr>
              <a:t> smrti </a:t>
            </a:r>
            <a:r>
              <a:rPr lang="vi-VN" sz="1800" dirty="0" smtClean="0"/>
              <a:t>od kardiovaskularnih ili pulmonalnih bolesti.</a:t>
            </a:r>
            <a:endParaRPr lang="sr-Latn-BA" sz="1800" dirty="0" smtClean="0"/>
          </a:p>
          <a:p>
            <a:endParaRPr lang="vi-VN" sz="1800" dirty="0"/>
          </a:p>
          <a:p>
            <a:endParaRPr lang="sr-Latn-BA" sz="1800" dirty="0" smtClean="0"/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207818" y="2514600"/>
            <a:ext cx="800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 smtClean="0"/>
              <a:t>*I</a:t>
            </a:r>
            <a:r>
              <a:rPr lang="en-US" dirty="0" err="1" smtClean="0"/>
              <a:t>straživanje</a:t>
            </a:r>
            <a:r>
              <a:rPr lang="en-US" dirty="0" smtClean="0"/>
              <a:t> </a:t>
            </a:r>
            <a:r>
              <a:rPr lang="en-US" dirty="0" err="1" smtClean="0"/>
              <a:t>objavljeno</a:t>
            </a:r>
            <a:r>
              <a:rPr lang="en-US" dirty="0" smtClean="0"/>
              <a:t> u </a:t>
            </a:r>
            <a:r>
              <a:rPr lang="sr-Latn-BA" dirty="0" smtClean="0"/>
              <a:t>JAMA(</a:t>
            </a:r>
            <a:r>
              <a:rPr lang="en-US" b="1" dirty="0" smtClean="0"/>
              <a:t>Journal </a:t>
            </a:r>
            <a:r>
              <a:rPr lang="en-US" b="1" dirty="0" smtClean="0"/>
              <a:t>of the American Medical </a:t>
            </a:r>
            <a:r>
              <a:rPr lang="en-US" b="1" dirty="0" smtClean="0"/>
              <a:t>Association</a:t>
            </a:r>
            <a:r>
              <a:rPr lang="sr-Latn-BA" b="1" dirty="0" smtClean="0"/>
              <a:t>)</a:t>
            </a:r>
            <a:r>
              <a:rPr lang="en-US" b="1" dirty="0" smtClean="0"/>
              <a:t> </a:t>
            </a:r>
            <a:r>
              <a:rPr lang="en-US" dirty="0" err="1" smtClean="0"/>
              <a:t>govori</a:t>
            </a:r>
            <a:r>
              <a:rPr lang="en-US" dirty="0" smtClean="0"/>
              <a:t> o tome da </a:t>
            </a:r>
            <a:r>
              <a:rPr lang="en-US" b="1" dirty="0" err="1" smtClean="0"/>
              <a:t>dugotrajno</a:t>
            </a:r>
            <a:r>
              <a:rPr lang="en-US" b="1" dirty="0" smtClean="0"/>
              <a:t> </a:t>
            </a:r>
            <a:r>
              <a:rPr lang="en-US" b="1" dirty="0" err="1" smtClean="0"/>
              <a:t>iz</a:t>
            </a:r>
            <a:r>
              <a:rPr lang="sr-Latn-BA" b="1" dirty="0"/>
              <a:t>l</a:t>
            </a:r>
            <a:r>
              <a:rPr lang="en-US" b="1" dirty="0" err="1" smtClean="0"/>
              <a:t>aganje</a:t>
            </a:r>
            <a:r>
              <a:rPr lang="en-US" b="1" dirty="0" smtClean="0"/>
              <a:t> </a:t>
            </a:r>
            <a:r>
              <a:rPr lang="sr-Latn-BA" b="1" dirty="0" smtClean="0"/>
              <a:t> </a:t>
            </a:r>
            <a:r>
              <a:rPr lang="en-US" b="1" dirty="0" smtClean="0"/>
              <a:t>PM2.5 </a:t>
            </a:r>
            <a:r>
              <a:rPr lang="en-US" b="1" dirty="0" err="1" smtClean="0"/>
              <a:t>može</a:t>
            </a:r>
            <a:r>
              <a:rPr lang="en-US" b="1" dirty="0" smtClean="0"/>
              <a:t> </a:t>
            </a:r>
            <a:r>
              <a:rPr lang="en-US" b="1" dirty="0" err="1" smtClean="0"/>
              <a:t>dovesti</a:t>
            </a:r>
            <a:r>
              <a:rPr lang="en-US" b="1" dirty="0" smtClean="0"/>
              <a:t> do </a:t>
            </a:r>
            <a:r>
              <a:rPr lang="en-US" b="1" dirty="0" err="1" smtClean="0">
                <a:solidFill>
                  <a:srgbClr val="FF0000"/>
                </a:solidFill>
              </a:rPr>
              <a:t>taloženja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plakova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u </a:t>
            </a:r>
            <a:r>
              <a:rPr lang="en-US" b="1" dirty="0" err="1" smtClean="0"/>
              <a:t>arterijama</a:t>
            </a:r>
            <a:r>
              <a:rPr lang="en-US" b="1" dirty="0" smtClean="0"/>
              <a:t>, </a:t>
            </a:r>
            <a:r>
              <a:rPr lang="en-US" b="1" dirty="0" err="1" smtClean="0"/>
              <a:t>izazivajući</a:t>
            </a:r>
            <a:r>
              <a:rPr lang="en-US" b="1" dirty="0" smtClean="0"/>
              <a:t> </a:t>
            </a:r>
            <a:r>
              <a:rPr lang="sr-Latn-BA" b="1" dirty="0" smtClean="0"/>
              <a:t> endotelno </a:t>
            </a:r>
            <a:r>
              <a:rPr lang="en-US" b="1" dirty="0" smtClean="0"/>
              <a:t> </a:t>
            </a:r>
            <a:r>
              <a:rPr lang="en-US" b="1" dirty="0" err="1" smtClean="0"/>
              <a:t>zapaljenje</a:t>
            </a:r>
            <a:r>
              <a:rPr lang="en-US" b="1" dirty="0" smtClean="0"/>
              <a:t> i </a:t>
            </a:r>
            <a:r>
              <a:rPr lang="en-US" b="1" dirty="0" err="1" smtClean="0"/>
              <a:t>smanjenju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elastičnosti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arterija</a:t>
            </a:r>
            <a:r>
              <a:rPr lang="en-US" b="1" dirty="0" smtClean="0"/>
              <a:t>, </a:t>
            </a:r>
            <a:r>
              <a:rPr lang="en-US" b="1" dirty="0" err="1" smtClean="0"/>
              <a:t>što</a:t>
            </a:r>
            <a:r>
              <a:rPr lang="en-US" b="1" dirty="0" smtClean="0"/>
              <a:t> </a:t>
            </a:r>
            <a:r>
              <a:rPr lang="en-US" b="1" dirty="0" err="1" smtClean="0"/>
              <a:t>može</a:t>
            </a:r>
            <a:r>
              <a:rPr lang="en-US" b="1" dirty="0" smtClean="0"/>
              <a:t> </a:t>
            </a:r>
            <a:r>
              <a:rPr lang="en-US" b="1" dirty="0" err="1" smtClean="0"/>
              <a:t>dovesti</a:t>
            </a:r>
            <a:r>
              <a:rPr lang="en-US" b="1" dirty="0" smtClean="0"/>
              <a:t> do </a:t>
            </a:r>
            <a:r>
              <a:rPr lang="sr-Latn-BA" b="1" dirty="0" smtClean="0"/>
              <a:t>HTA, </a:t>
            </a:r>
            <a:r>
              <a:rPr lang="en-US" b="1" dirty="0" err="1" smtClean="0"/>
              <a:t>srčanog</a:t>
            </a:r>
            <a:r>
              <a:rPr lang="en-US" b="1" dirty="0" smtClean="0"/>
              <a:t>  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sr-Latn-BA" b="1" dirty="0" smtClean="0"/>
              <a:t>moždanog udara</a:t>
            </a:r>
            <a:r>
              <a:rPr lang="en-US" b="1" dirty="0" smtClean="0"/>
              <a:t>. </a:t>
            </a:r>
            <a:endParaRPr lang="sr-Latn-BA" b="1" dirty="0" smtClean="0"/>
          </a:p>
          <a:p>
            <a:r>
              <a:rPr lang="sr-Latn-BA" dirty="0" smtClean="0"/>
              <a:t>*</a:t>
            </a:r>
            <a:r>
              <a:rPr lang="vi-VN" sz="2000" dirty="0" smtClean="0"/>
              <a:t>Aerozagađenje može dovesti do </a:t>
            </a:r>
            <a:r>
              <a:rPr lang="vi-VN" sz="2000" b="1" dirty="0" smtClean="0">
                <a:solidFill>
                  <a:srgbClr val="FF0000"/>
                </a:solidFill>
              </a:rPr>
              <a:t>nastanka  ili pogoršanja </a:t>
            </a:r>
            <a:r>
              <a:rPr lang="sr-Latn-BA" sz="2000" dirty="0" smtClean="0"/>
              <a:t> alergija,</a:t>
            </a:r>
            <a:r>
              <a:rPr lang="vi-VN" sz="2000" dirty="0" smtClean="0"/>
              <a:t> astm</a:t>
            </a:r>
            <a:r>
              <a:rPr lang="sr-Latn-BA" sz="2000" dirty="0" smtClean="0"/>
              <a:t>e</a:t>
            </a:r>
            <a:r>
              <a:rPr lang="vi-VN" sz="2000" dirty="0" smtClean="0"/>
              <a:t>, </a:t>
            </a:r>
            <a:r>
              <a:rPr lang="sr-Latn-BA" sz="2000" dirty="0" smtClean="0"/>
              <a:t>HOBP, emfizema pluća - usled kontinuiranog izlaganja.</a:t>
            </a:r>
          </a:p>
          <a:p>
            <a:r>
              <a:rPr lang="sr-Latn-BA" sz="2000" dirty="0" smtClean="0"/>
              <a:t>*</a:t>
            </a:r>
            <a:r>
              <a:rPr lang="sr-Latn-BA" sz="2000" b="1" dirty="0" smtClean="0">
                <a:solidFill>
                  <a:srgbClr val="FF0000"/>
                </a:solidFill>
              </a:rPr>
              <a:t>IARC</a:t>
            </a:r>
            <a:r>
              <a:rPr lang="sr-Latn-BA" sz="2000" dirty="0" smtClean="0"/>
              <a:t> –Međunarodna Agencija za istraživanje raka  </a:t>
            </a:r>
            <a:r>
              <a:rPr lang="vi-VN" sz="2000" dirty="0" smtClean="0"/>
              <a:t>koja </a:t>
            </a:r>
            <a:r>
              <a:rPr lang="vi-VN" sz="2000" dirty="0"/>
              <a:t>radi pri SZO je objavila </a:t>
            </a:r>
            <a:r>
              <a:rPr lang="vi-VN" sz="2000" dirty="0" smtClean="0"/>
              <a:t>d</a:t>
            </a:r>
            <a:r>
              <a:rPr lang="sr-Latn-BA" sz="2000" dirty="0" smtClean="0"/>
              <a:t>a </a:t>
            </a:r>
            <a:r>
              <a:rPr lang="vi-VN" sz="2000" dirty="0" smtClean="0"/>
              <a:t>je aerozagađenj</a:t>
            </a:r>
            <a:r>
              <a:rPr lang="sr-Latn-BA" sz="2000" dirty="0"/>
              <a:t>e</a:t>
            </a:r>
            <a:r>
              <a:rPr lang="vi-VN" sz="2000" dirty="0" smtClean="0"/>
              <a:t> </a:t>
            </a:r>
            <a:r>
              <a:rPr lang="vi-VN" sz="2000" b="1" dirty="0" smtClean="0">
                <a:solidFill>
                  <a:srgbClr val="FF0000"/>
                </a:solidFill>
              </a:rPr>
              <a:t>kancerogeno</a:t>
            </a:r>
            <a:r>
              <a:rPr lang="sr-Latn-BA" sz="2000" b="1" dirty="0">
                <a:solidFill>
                  <a:srgbClr val="FF0000"/>
                </a:solidFill>
              </a:rPr>
              <a:t> </a:t>
            </a:r>
            <a:r>
              <a:rPr lang="sr-Latn-BA" sz="2000" b="1" dirty="0" smtClean="0"/>
              <a:t>(larings, pluća, jetra,mozak, DC..</a:t>
            </a:r>
            <a:r>
              <a:rPr lang="sr-Latn-BA" sz="2000" b="1" dirty="0"/>
              <a:t>)</a:t>
            </a:r>
            <a:endParaRPr lang="vi-VN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-2057400"/>
            <a:ext cx="8153400" cy="5620512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638800"/>
          </a:xfrm>
        </p:spPr>
        <p:txBody>
          <a:bodyPr>
            <a:normAutofit/>
          </a:bodyPr>
          <a:lstStyle/>
          <a:p>
            <a:r>
              <a:rPr lang="sr-Latn-BA" sz="3500" b="1" dirty="0" smtClean="0">
                <a:solidFill>
                  <a:srgbClr val="FF0000"/>
                </a:solidFill>
              </a:rPr>
              <a:t>Ra</a:t>
            </a:r>
            <a:r>
              <a:rPr lang="vi-VN" sz="3300" b="1" dirty="0" smtClean="0">
                <a:solidFill>
                  <a:srgbClr val="FF0000"/>
                </a:solidFill>
              </a:rPr>
              <a:t>zvoj </a:t>
            </a:r>
            <a:r>
              <a:rPr lang="vi-VN" sz="3300" b="1" dirty="0">
                <a:solidFill>
                  <a:srgbClr val="FF0000"/>
                </a:solidFill>
              </a:rPr>
              <a:t>mentalnih </a:t>
            </a:r>
            <a:r>
              <a:rPr lang="vi-VN" sz="3300" b="1" dirty="0" smtClean="0">
                <a:solidFill>
                  <a:srgbClr val="FF0000"/>
                </a:solidFill>
              </a:rPr>
              <a:t>bolesti</a:t>
            </a:r>
            <a:r>
              <a:rPr lang="sr-Latn-BA" sz="3300" b="1" dirty="0" smtClean="0">
                <a:solidFill>
                  <a:srgbClr val="FF0000"/>
                </a:solidFill>
              </a:rPr>
              <a:t>.</a:t>
            </a:r>
            <a:endParaRPr lang="sr-Latn-BA" sz="3300" b="1" dirty="0" smtClean="0"/>
          </a:p>
          <a:p>
            <a:pPr marL="0" indent="0">
              <a:buNone/>
            </a:pPr>
            <a:r>
              <a:rPr lang="sr-Latn-BA" sz="2800" dirty="0" smtClean="0"/>
              <a:t>*</a:t>
            </a:r>
            <a:r>
              <a:rPr lang="vi-VN" b="1" dirty="0" smtClean="0"/>
              <a:t>teški </a:t>
            </a:r>
            <a:r>
              <a:rPr lang="vi-VN" b="1" dirty="0"/>
              <a:t>metali </a:t>
            </a:r>
            <a:r>
              <a:rPr lang="vi-VN" dirty="0"/>
              <a:t>kao što su živa i olovo su izuzetno </a:t>
            </a:r>
            <a:r>
              <a:rPr lang="vi-VN" b="1" dirty="0"/>
              <a:t>neurotoksični</a:t>
            </a:r>
            <a:r>
              <a:rPr lang="vi-VN" dirty="0"/>
              <a:t>, posebno za </a:t>
            </a:r>
            <a:r>
              <a:rPr lang="vi-VN" dirty="0" smtClean="0"/>
              <a:t>decu.</a:t>
            </a:r>
            <a:r>
              <a:rPr lang="sr-Latn-BA" dirty="0" smtClean="0"/>
              <a:t> Manifestuje se :</a:t>
            </a:r>
          </a:p>
          <a:p>
            <a:pPr marL="0" indent="0">
              <a:buNone/>
            </a:pPr>
            <a:r>
              <a:rPr lang="sr-Latn-BA" dirty="0" smtClean="0"/>
              <a:t>-</a:t>
            </a:r>
            <a:r>
              <a:rPr lang="vi-VN" b="1" dirty="0" smtClean="0"/>
              <a:t>sniženim </a:t>
            </a:r>
            <a:r>
              <a:rPr lang="vi-VN" b="1" dirty="0"/>
              <a:t>kognitivnim funkcijama </a:t>
            </a:r>
            <a:r>
              <a:rPr lang="sr-Latn-BA" dirty="0" smtClean="0"/>
              <a:t>(&lt;</a:t>
            </a:r>
            <a:r>
              <a:rPr lang="vi-VN" dirty="0" smtClean="0"/>
              <a:t> </a:t>
            </a:r>
            <a:r>
              <a:rPr lang="vi-VN" dirty="0"/>
              <a:t>vreme reagovanja, kongnitivna  fleksibilnost</a:t>
            </a:r>
            <a:r>
              <a:rPr lang="vi-VN" dirty="0" smtClean="0"/>
              <a:t>, </a:t>
            </a:r>
            <a:r>
              <a:rPr lang="vi-VN" dirty="0"/>
              <a:t>govorne memorije i tečnosti </a:t>
            </a:r>
            <a:r>
              <a:rPr lang="vi-VN" dirty="0" smtClean="0"/>
              <a:t>govora</a:t>
            </a:r>
            <a:r>
              <a:rPr lang="sr-Latn-BA" dirty="0" smtClean="0"/>
              <a:t>)</a:t>
            </a:r>
            <a:r>
              <a:rPr lang="vi-VN" dirty="0" smtClean="0"/>
              <a:t> </a:t>
            </a:r>
            <a:endParaRPr lang="sr-Latn-BA" dirty="0" smtClean="0"/>
          </a:p>
          <a:p>
            <a:pPr marL="0" indent="0">
              <a:buNone/>
            </a:pPr>
            <a:r>
              <a:rPr lang="sr-Latn-BA" dirty="0" smtClean="0"/>
              <a:t> -</a:t>
            </a:r>
            <a:r>
              <a:rPr lang="vi-VN" b="1" dirty="0" smtClean="0"/>
              <a:t>psihičk</a:t>
            </a:r>
            <a:r>
              <a:rPr lang="sr-Latn-BA" b="1" dirty="0" smtClean="0"/>
              <a:t>im</a:t>
            </a:r>
            <a:r>
              <a:rPr lang="vi-VN" b="1" dirty="0" smtClean="0"/>
              <a:t> problem</a:t>
            </a:r>
            <a:r>
              <a:rPr lang="sr-Latn-BA" b="1" dirty="0" smtClean="0"/>
              <a:t>ima</a:t>
            </a:r>
            <a:r>
              <a:rPr lang="vi-VN" b="1" dirty="0" smtClean="0"/>
              <a:t> </a:t>
            </a:r>
            <a:r>
              <a:rPr lang="vi-VN" dirty="0"/>
              <a:t>(agresivnost, depresija</a:t>
            </a:r>
            <a:r>
              <a:rPr lang="vi-VN" dirty="0" smtClean="0"/>
              <a:t>).</a:t>
            </a:r>
            <a:endParaRPr lang="sr-Latn-BA" dirty="0" smtClean="0"/>
          </a:p>
          <a:p>
            <a:pPr marL="0" indent="0">
              <a:buNone/>
            </a:pPr>
            <a:r>
              <a:rPr lang="sr-Latn-BA" b="1" dirty="0">
                <a:solidFill>
                  <a:srgbClr val="FF0000"/>
                </a:solidFill>
              </a:rPr>
              <a:t> </a:t>
            </a:r>
            <a:r>
              <a:rPr lang="sr-Latn-BA" b="1" dirty="0" smtClean="0">
                <a:solidFill>
                  <a:srgbClr val="FF0000"/>
                </a:solidFill>
              </a:rPr>
              <a:t>                     Ostali e</a:t>
            </a:r>
            <a:r>
              <a:rPr lang="vi-VN" b="1" dirty="0" smtClean="0">
                <a:solidFill>
                  <a:srgbClr val="FF0000"/>
                </a:solidFill>
              </a:rPr>
              <a:t>fekt</a:t>
            </a:r>
            <a:r>
              <a:rPr lang="sr-Latn-BA" b="1" dirty="0">
                <a:solidFill>
                  <a:srgbClr val="FF0000"/>
                </a:solidFill>
              </a:rPr>
              <a:t>i</a:t>
            </a:r>
            <a:r>
              <a:rPr lang="vi-VN" b="1" dirty="0" smtClean="0">
                <a:solidFill>
                  <a:srgbClr val="FF0000"/>
                </a:solidFill>
              </a:rPr>
              <a:t> na </a:t>
            </a:r>
            <a:r>
              <a:rPr lang="sr-Latn-BA" b="1" dirty="0" smtClean="0">
                <a:solidFill>
                  <a:srgbClr val="FF0000"/>
                </a:solidFill>
              </a:rPr>
              <a:t>CNS</a:t>
            </a:r>
            <a:r>
              <a:rPr lang="vi-VN" b="1" dirty="0" smtClean="0">
                <a:solidFill>
                  <a:srgbClr val="FF0000"/>
                </a:solidFill>
              </a:rPr>
              <a:t> </a:t>
            </a:r>
            <a:r>
              <a:rPr lang="vi-VN" dirty="0" smtClean="0"/>
              <a:t>: </a:t>
            </a:r>
            <a:endParaRPr lang="sr-Latn-BA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r>
              <a:rPr lang="vi-VN" dirty="0"/>
              <a:t>neurorazvojni  poremećaji,  upala  nervnog tkiva,  promene  u  krvno–moždanoj barijeri, CVI, glavobolja</a:t>
            </a:r>
            <a:r>
              <a:rPr lang="vi-VN" dirty="0" smtClean="0"/>
              <a:t>,</a:t>
            </a:r>
            <a:r>
              <a:rPr lang="sr-Latn-BA" dirty="0" smtClean="0"/>
              <a:t> </a:t>
            </a:r>
          </a:p>
          <a:p>
            <a:pPr marL="0" indent="0">
              <a:buNone/>
            </a:pPr>
            <a:r>
              <a:rPr lang="vi-VN" dirty="0" smtClean="0"/>
              <a:t>a  novije </a:t>
            </a:r>
            <a:r>
              <a:rPr lang="vi-VN" dirty="0"/>
              <a:t>studije </a:t>
            </a:r>
            <a:r>
              <a:rPr lang="sr-Latn-BA" dirty="0" smtClean="0"/>
              <a:t>u</a:t>
            </a:r>
            <a:r>
              <a:rPr lang="vi-VN" dirty="0" smtClean="0"/>
              <a:t>kazuju</a:t>
            </a:r>
            <a:r>
              <a:rPr lang="sr-Latn-BA" dirty="0" smtClean="0"/>
              <a:t> na</a:t>
            </a:r>
            <a:r>
              <a:rPr lang="vi-VN" dirty="0" smtClean="0"/>
              <a:t> povezanost </a:t>
            </a:r>
            <a:r>
              <a:rPr lang="sr-Latn-BA" dirty="0" smtClean="0"/>
              <a:t>sa pojavom</a:t>
            </a:r>
          </a:p>
          <a:p>
            <a:pPr marL="0" indent="0">
              <a:buNone/>
            </a:pPr>
            <a:r>
              <a:rPr lang="vi-VN" b="1" dirty="0" smtClean="0"/>
              <a:t>Parkinsonove </a:t>
            </a:r>
            <a:r>
              <a:rPr lang="vi-VN" b="1" dirty="0"/>
              <a:t>i Alchajmerove bolesti</a:t>
            </a:r>
            <a:r>
              <a:rPr lang="vi-VN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1121</TotalTime>
  <Words>2806</Words>
  <Application>Microsoft Office PowerPoint</Application>
  <PresentationFormat>On-screen Show (4:3)</PresentationFormat>
  <Paragraphs>208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UTICAJ ZAGAĐENJA VAZDUHA NA ZDRAVLJE</vt:lpstr>
      <vt:lpstr>Vazduh </vt:lpstr>
      <vt:lpstr>Zagađenje vazduha </vt:lpstr>
      <vt:lpstr>particulate matter – PM</vt:lpstr>
      <vt:lpstr>PM2.5 predstavlja čestične materije (particulate matter – PM) koje imaju prečnik manji od 2.5 mikrometara, što znači da su oko 3% prečnika ljudske dlake.</vt:lpstr>
      <vt:lpstr>PM2,5 PM10</vt:lpstr>
      <vt:lpstr>Simptomi</vt:lpstr>
      <vt:lpstr>PowerPoint Presentation</vt:lpstr>
      <vt:lpstr>PowerPoint Presentation</vt:lpstr>
      <vt:lpstr>REPRODUKTIVNO ZDRAVLJE</vt:lpstr>
      <vt:lpstr> Rizik od gojaznosti i metaboličkog sindroma</vt:lpstr>
      <vt:lpstr>Metabolički Sy – rezultat studije </vt:lpstr>
      <vt:lpstr>Šta ova studija znači za ljude koji žive u visoko zagađenom okruženju ?  </vt:lpstr>
      <vt:lpstr>Američko udruženje za srce (AHA) </vt:lpstr>
      <vt:lpstr>Američko udruženje za srce (AHA) </vt:lpstr>
      <vt:lpstr>IZJZ BATUT</vt:lpstr>
      <vt:lpstr> Rizične kategorije:</vt:lpstr>
      <vt:lpstr> MONITORING </vt:lpstr>
      <vt:lpstr>APLIKACIJE</vt:lpstr>
      <vt:lpstr>   Za procenu uticaja finih čestica na zdravlje ne kraće od 24 sata !</vt:lpstr>
      <vt:lpstr>                         SEPA  Agencija za zaštitu životne sredine </vt:lpstr>
      <vt:lpstr>Šta se meri u Srbiji, a šta u EU?</vt:lpstr>
      <vt:lpstr>    i     Izveštaj SEPA 2021.</vt:lpstr>
      <vt:lpstr>ZZJZ Valjevo</vt:lpstr>
      <vt:lpstr>TE Nikola Tesla B</vt:lpstr>
      <vt:lpstr> PROFIT/zdravlje </vt:lpstr>
      <vt:lpstr>PowerPoint Presentation</vt:lpstr>
      <vt:lpstr>  Prema istraživanju koje je objavila SZO, a koje je obavljeno u saradnji sa Mistar.za zaštitu životne sredine i IZJZ Srbije Batut -</vt:lpstr>
      <vt:lpstr>POZIV NA AKCIJU</vt:lpstr>
      <vt:lpstr>Valjevo 2022.godine</vt:lpstr>
      <vt:lpstr>KAKO SE ZAŠTITI....  Pojedinac  ne može promeniti globalnu sliku, ali može pomoći sebi i svojoj porodici</vt:lpstr>
      <vt:lpstr>KRATKOROČNE MERE:</vt:lpstr>
      <vt:lpstr>Dugoročne mere</vt:lpstr>
      <vt:lpstr>Dugoročne mere</vt:lpstr>
      <vt:lpstr>. </vt:lpstr>
      <vt:lpstr>Ključ za rešavanje aerozagađenja je u rukama lokalne samouprave</vt:lpstr>
      <vt:lpstr> Nacrt Plana kvaliteta vazduha Grada Valjeva za period od 2022. do 2027. Godine  ( novembar 2022.god) </vt:lpstr>
      <vt:lpstr>Plan kvaliteta vazduha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UTICAJ ZAGAĐENJA VAZDUHA NA ZDRAVLJE</dc:title>
  <dc:creator>Alehandro</dc:creator>
  <cp:lastModifiedBy>Alehandro</cp:lastModifiedBy>
  <cp:revision>88</cp:revision>
  <dcterms:created xsi:type="dcterms:W3CDTF">2023-02-15T16:42:09Z</dcterms:created>
  <dcterms:modified xsi:type="dcterms:W3CDTF">2023-02-25T02:13:22Z</dcterms:modified>
</cp:coreProperties>
</file>