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66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79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D32579-626B-4293-AD2C-D495768E87AD}" type="slidenum">
              <a:rPr lang="en-US" smtClean="0"/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2579-626B-4293-AD2C-D495768E87A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2579-626B-4293-AD2C-D495768E87A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1D32579-626B-4293-AD2C-D495768E87AD}" type="slidenum">
              <a:rPr lang="en-US" smtClean="0"/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2579-626B-4293-AD2C-D495768E87AD}" type="slidenum">
              <a:rPr lang="en-US" smtClean="0"/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2579-626B-4293-AD2C-D495768E87AD}" type="slidenum">
              <a:rPr lang="en-US" smtClean="0"/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2579-626B-4293-AD2C-D495768E87AD}" type="slidenum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2579-626B-4293-AD2C-D495768E87AD}" type="slidenum">
              <a:rPr lang="en-US" smtClean="0"/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2579-626B-4293-AD2C-D495768E87A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D32579-626B-4293-AD2C-D495768E87AD}" type="slidenum">
              <a:rPr lang="en-US" smtClean="0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D32579-626B-4293-AD2C-D495768E87AD}" type="slidenum">
              <a:rPr lang="en-US" smtClean="0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D76F07-8375-444C-9AC4-8AF27F8A9F56}" type="datetimeFigureOut">
              <a:rPr lang="en-US" smtClean="0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1D32579-626B-4293-AD2C-D495768E87AD}" type="slidenum">
              <a:rPr lang="en-US" smtClean="0"/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anose="05020102010507070707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/>
              <a:t>Устав РС – члан </a:t>
            </a:r>
            <a:r>
              <a:rPr lang="sr-Cyrl-RS" dirty="0" smtClean="0"/>
              <a:t>2</a:t>
            </a:r>
            <a:endParaRPr lang="sr-Cyrl-RS" dirty="0" smtClean="0"/>
          </a:p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Посредно – путем слободно изабраних представника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Непосредно:</a:t>
            </a:r>
            <a:endParaRPr lang="sr-Cyrl-RS" dirty="0" smtClean="0"/>
          </a:p>
          <a:p>
            <a:endParaRPr lang="sr-Cyrl-RS" dirty="0" smtClean="0"/>
          </a:p>
          <a:p>
            <a:pPr marL="514350" indent="-514350">
              <a:buNone/>
            </a:pPr>
            <a:r>
              <a:rPr lang="sr-Cyrl-RS" dirty="0" smtClean="0"/>
              <a:t>1. Народна (грађанска) иницијатива</a:t>
            </a:r>
            <a:endParaRPr lang="sr-Cyrl-RS" dirty="0" smtClean="0"/>
          </a:p>
          <a:p>
            <a:pPr marL="514350" indent="-514350">
              <a:buAutoNum type="arabicPeriod"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2. Референдум</a:t>
            </a: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3" y="357166"/>
            <a:ext cx="8183880" cy="1051560"/>
          </a:xfrm>
        </p:spPr>
        <p:txBody>
          <a:bodyPr/>
          <a:lstStyle/>
          <a:p>
            <a:pPr algn="ctr"/>
            <a:r>
              <a:rPr lang="sr-Cyrl-RS" dirty="0" smtClean="0"/>
              <a:t>Грађанска сувереност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sr-Cyrl-RS" altLang="en-US"/>
              <a:t>У поступцима припреме статута, буџета, завршног рачуна, стратешких планова, програма развоја, просторних и урбанистичких планова</a:t>
            </a:r>
            <a:r>
              <a:rPr lang="sr-Latn-RS" altLang="sr-Cyrl-RS"/>
              <a:t> </a:t>
            </a:r>
            <a:r>
              <a:rPr lang="sr-Cyrl-RS" altLang="sr-Cyrl-RS"/>
              <a:t>и других аката на предлог најмање 1/3 одборника или 100 грађана са бирачким правом.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Прописи:</a:t>
            </a:r>
            <a:endParaRPr lang="sr-Cyrl-RS" altLang="en-US"/>
          </a:p>
          <a:p>
            <a:pPr marL="0" indent="0">
              <a:buNone/>
            </a:pPr>
            <a:r>
              <a:rPr lang="sr-Cyrl-RS" altLang="en-US"/>
              <a:t>1. Закон о референдуму и народној иницијативи</a:t>
            </a:r>
            <a:endParaRPr lang="sr-Cyrl-RS" altLang="en-US"/>
          </a:p>
          <a:p>
            <a:pPr marL="0" indent="0">
              <a:buNone/>
            </a:pPr>
            <a:r>
              <a:rPr lang="sr-Cyrl-RS" altLang="en-US"/>
              <a:t>2. Закон о локалној самоуправи</a:t>
            </a:r>
            <a:endParaRPr lang="sr-Cyrl-RS" altLang="en-US"/>
          </a:p>
          <a:p>
            <a:pPr marL="0" indent="0">
              <a:buNone/>
            </a:pPr>
            <a:r>
              <a:rPr lang="sr-Cyrl-RS" altLang="en-US"/>
              <a:t>3. Статут ЈЛС</a:t>
            </a:r>
            <a:endParaRPr lang="sr-Cyrl-RS" altLang="en-US"/>
          </a:p>
          <a:p>
            <a:pPr marL="0" indent="0">
              <a:buNone/>
            </a:pPr>
            <a:r>
              <a:rPr lang="sr-Cyrl-RS" altLang="en-US"/>
              <a:t>4. Пословник скупштине ЈЛС</a:t>
            </a:r>
            <a:endParaRPr lang="sr-Cyrl-RS" altLang="en-US"/>
          </a:p>
          <a:p>
            <a:pPr marL="0" indent="0">
              <a:buNone/>
            </a:pPr>
            <a:endParaRPr lang="sr-Cyrl-RS" altLang="en-US"/>
          </a:p>
          <a:p>
            <a:pPr marL="0" indent="0">
              <a:buNone/>
            </a:pPr>
            <a:endParaRPr lang="sr-Cyrl-R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sr-Cyrl-RS"/>
              <a:t>Јавна расправа</a:t>
            </a:r>
            <a:endParaRPr lang="sr-Cyrl-R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sr-Cyrl-RS" altLang="en-US"/>
              <a:t>Поступак прикупљања потписа је идентичан поступку прикупљања потписа за грађанску иницијативу, осим у погледу неопходног броја потписника.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Надлежни одбор скупштине ЈЛС одлучује о предлогу грађана.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Обавеза ЈЛС да на интернет страници или на други примерен начин обавести јавност да је отпочела рад на припреми прописа које доноси скупштина ЈЛС.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Пример добре праксе: Ужице и апликација “Заједно до добрих одлука”</a:t>
            </a:r>
            <a:endParaRPr lang="sr-Cyrl-R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sr-Cyrl-RS" altLang="en-US"/>
              <a:t>Јавна расправа на предлог грађана</a:t>
            </a:r>
            <a:endParaRPr lang="sr-Cyrl-R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sr-Cyrl-RS" altLang="en-US"/>
              <a:t>Јавни позив, програм јавне расправе, нацрт акта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>
                <a:sym typeface="+mn-ea"/>
              </a:rPr>
              <a:t>Трајање: најмање 15 дана</a:t>
            </a:r>
            <a:endParaRPr lang="sr-Cyrl-RS" altLang="en-US">
              <a:sym typeface="+mn-ea"/>
            </a:endParaRPr>
          </a:p>
          <a:p>
            <a:endParaRPr lang="sr-Cyrl-RS" altLang="en-US"/>
          </a:p>
          <a:p>
            <a:r>
              <a:rPr lang="sr-Cyrl-RS" altLang="en-US"/>
              <a:t>Трибине, округли столови, јавне презентације нацрта аката, дискусије и сл.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>
                <a:sym typeface="+mn-ea"/>
              </a:rPr>
              <a:t>Извештај о јавној расправи</a:t>
            </a:r>
            <a:endParaRPr lang="sr-Cyrl-RS" altLang="en-US">
              <a:sym typeface="+mn-ea"/>
            </a:endParaRPr>
          </a:p>
          <a:p>
            <a:endParaRPr lang="sr-Cyrl-RS" altLang="en-US"/>
          </a:p>
          <a:p>
            <a:r>
              <a:rPr lang="sr-Cyrl-RS" altLang="en-US"/>
              <a:t>Након спроведене јавне расправе утврђује се предлог акта о којем је спроведена јавна расправа, уз обавезу да се води рачуна о предлозима и сугестијама датим у јавној расправи</a:t>
            </a:r>
            <a:endParaRPr lang="sr-Cyrl-R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sr-Cyrl-RS" altLang="en-US"/>
              <a:t>Садржина, трајање и </a:t>
            </a:r>
            <a:br>
              <a:rPr lang="sr-Cyrl-RS" altLang="en-US"/>
            </a:br>
            <a:r>
              <a:rPr lang="sr-Cyrl-RS" altLang="en-US"/>
              <a:t>исход јавне расправе</a:t>
            </a:r>
            <a:endParaRPr lang="sr-Cyrl-R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sr-Cyrl-RS" altLang="en-US"/>
              <a:t>Сазива се за део територије ЈЛС утврђен статутом (месне заједнице, насељена места, катастарске општине)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Расправља се и дају се предлози о питањима из надлежности ограна ЈЛС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Прописи: </a:t>
            </a:r>
            <a:endParaRPr lang="sr-Cyrl-RS" altLang="en-US"/>
          </a:p>
          <a:p>
            <a:pPr marL="0" indent="0">
              <a:buNone/>
            </a:pPr>
            <a:r>
              <a:rPr lang="sr-Cyrl-RS" altLang="en-US"/>
              <a:t>1. Закон о локалној самоуправи</a:t>
            </a:r>
            <a:endParaRPr lang="sr-Cyrl-RS" altLang="en-US"/>
          </a:p>
          <a:p>
            <a:pPr marL="0" indent="0">
              <a:buNone/>
            </a:pPr>
            <a:r>
              <a:rPr lang="sr-Cyrl-RS" altLang="en-US"/>
              <a:t>2. Статут ЈЛС</a:t>
            </a:r>
            <a:endParaRPr lang="sr-Cyrl-RS" altLang="en-US"/>
          </a:p>
          <a:p>
            <a:pPr marL="0" indent="0">
              <a:buNone/>
            </a:pPr>
            <a:r>
              <a:rPr lang="sr-Cyrl-RS" altLang="en-US"/>
              <a:t>3. Одлуке скупштине ЈЛС</a:t>
            </a:r>
            <a:endParaRPr lang="sr-Cyrl-RS" altLang="en-US"/>
          </a:p>
          <a:p>
            <a:pPr marL="0" indent="0">
              <a:buNone/>
            </a:pPr>
            <a:endParaRPr lang="sr-Cyrl-R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sr-Cyrl-RS" altLang="en-US"/>
              <a:t>Збор грађана	</a:t>
            </a:r>
            <a:endParaRPr lang="sr-Cyrl-R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sr-Cyrl-RS" altLang="en-US"/>
              <a:t>Сазивање прописано статутом ЈЛС и одлукама скупштине ЈЛС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Захтеви и предлози усвајају се већином гласова присутних, након чега се исти упућују надлежним органима и службама ЈЛС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Органи и службе ЈЛС су дужни да у року од 60 дана од дана одржавања збора грађана размотре захтеве грађана и заузму став, односно донесу одлуку, те обавесте грађане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Сличност са грађанском иницијативом, с тим што је збор грађана лакше остварив облик учешћа грађана.</a:t>
            </a:r>
            <a:endParaRPr lang="sr-Cyrl-RS" altLang="en-US"/>
          </a:p>
          <a:p>
            <a:endParaRPr lang="sr-Cyrl-RS" altLang="en-US"/>
          </a:p>
          <a:p>
            <a:endParaRPr lang="sr-Cyrl-RS" altLang="en-US"/>
          </a:p>
          <a:p>
            <a:endParaRPr lang="sr-Cyrl-R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sr-Cyrl-RS" altLang="en-US"/>
              <a:t>Поступак сазивања, одлучивања </a:t>
            </a:r>
            <a:br>
              <a:rPr lang="sr-Cyrl-RS" altLang="en-US"/>
            </a:br>
            <a:r>
              <a:rPr lang="sr-Cyrl-RS" altLang="en-US"/>
              <a:t>и исход збора грађана</a:t>
            </a:r>
            <a:endParaRPr lang="sr-Cyrl-R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sr-Cyrl-RS" altLang="en-US"/>
              <a:t>Петиција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Јавна анкета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Притужба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Јавно слушање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Приговор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Жалба</a:t>
            </a:r>
            <a:endParaRPr lang="sr-Cyrl-R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sr-Cyrl-RS" altLang="en-US"/>
              <a:t>Други облици учешћа грађана у остваривању локалне самоуправе</a:t>
            </a:r>
            <a:endParaRPr lang="sr-Cyrl-R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0000"/>
          </a:bodyPr>
          <a:p>
            <a:r>
              <a:rPr lang="sr-Cyrl-RS" altLang="en-US"/>
              <a:t>Закон о слободном приступу информацијама од јавног значаја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Информација од јавног значаја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Повереник за информације од јавног значаја и заштиту података о личности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Орган јавне власти (каталог органа јавне власти)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Претпоставка о оправданом интересу - увек уколико је у питању угрожавање односно заштита здравља и животне средине</a:t>
            </a:r>
            <a:endParaRPr lang="sr-Cyrl-RS" altLang="en-US"/>
          </a:p>
          <a:p>
            <a:endParaRPr lang="sr-Cyrl-R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sr-Cyrl-RS" altLang="en-US"/>
              <a:t>Слободан приступ информацијама </a:t>
            </a:r>
            <a:br>
              <a:rPr lang="sr-Cyrl-RS" altLang="en-US"/>
            </a:br>
            <a:r>
              <a:rPr lang="sr-Cyrl-RS" altLang="en-US"/>
              <a:t>од јавног значаја</a:t>
            </a:r>
            <a:endParaRPr lang="sr-Cyrl-R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sr-Cyrl-RS" altLang="en-US">
                <a:sym typeface="+mn-ea"/>
              </a:rPr>
              <a:t>Захтев за остваривање права на приступ информацијама од јавног значаја</a:t>
            </a:r>
            <a:endParaRPr lang="sr-Cyrl-RS" altLang="en-US">
              <a:sym typeface="+mn-ea"/>
            </a:endParaRPr>
          </a:p>
          <a:p>
            <a:endParaRPr lang="sr-Cyrl-RS" altLang="en-US">
              <a:sym typeface="+mn-ea"/>
            </a:endParaRPr>
          </a:p>
          <a:p>
            <a:r>
              <a:rPr lang="sr-Cyrl-RS" altLang="en-US"/>
              <a:t>Орган одговара у року од 15 дана од дана пријема захтева (из оправданих разлога се рок може продужити на 40 дана од дана пријема захтева)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Рок од 48 сати од пријема захтева уколико је информација од значаја за заштиту живота или слободе неког лица, за угрожавање или заштиту здравља грађана или животне средине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Уколико орган не поседује информацију, обавештава Повереника и тражиоца информације</a:t>
            </a:r>
            <a:endParaRPr lang="sr-Cyrl-RS" altLang="en-US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sr-Cyrl-RS" altLang="en-US"/>
              <a:t>Поступак пред органом власти</a:t>
            </a:r>
            <a:endParaRPr lang="sr-Cyrl-R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r>
              <a:rPr lang="sr-Cyrl-RS" altLang="en-US"/>
              <a:t>Покреће се подношењем жалбе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Повереник решава по жалби у року од 60, односно 30 дана од дана пријема жалбе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Против решења Повереника може се покренути управни спор пред Управним судом (управни спор је хитан)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Управно извршење - начин да Повереник принуди орган власти да тражиоцу достави информацију од јавног значаја</a:t>
            </a:r>
            <a:endParaRPr lang="sr-Cyrl-R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sr-Cyrl-RS" altLang="en-US"/>
              <a:t>Поступак пред Повереником</a:t>
            </a:r>
            <a:endParaRPr lang="sr-Cyrl-R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sr-Cyrl-RS" altLang="en-US"/>
              <a:t>Ступиле на снагу крајем 2021. године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Најважније новине:</a:t>
            </a:r>
            <a:endParaRPr lang="sr-Cyrl-RS" altLang="en-US"/>
          </a:p>
          <a:p>
            <a:pPr marL="0" indent="0">
              <a:buNone/>
            </a:pPr>
            <a:r>
              <a:rPr lang="sr-Cyrl-RS" altLang="en-US"/>
              <a:t>1. Проширен круг органа јавне власти (нпр. правно или физичко лице које врши јавна овлашћења, правно лице које је остварило више од 50% прихода од једног или више органа власти у години на коју се односи тражена информација)</a:t>
            </a:r>
            <a:endParaRPr lang="sr-Cyrl-RS" altLang="en-US"/>
          </a:p>
          <a:p>
            <a:pPr marL="0" indent="0">
              <a:buNone/>
            </a:pPr>
            <a:r>
              <a:rPr lang="sr-Cyrl-RS" altLang="en-US"/>
              <a:t>2. Унапређен систем израде и објављивања информатора о раду органа власти</a:t>
            </a:r>
            <a:endParaRPr lang="sr-Cyrl-RS" altLang="en-US"/>
          </a:p>
          <a:p>
            <a:pPr marL="0" indent="0">
              <a:buNone/>
            </a:pPr>
            <a:r>
              <a:rPr lang="sr-Cyrl-RS" altLang="en-US"/>
              <a:t>3. Повећан круг овлашћења повереника (изриче новчане казне, подноси захтев за покретање прекршајног поступка)</a:t>
            </a:r>
            <a:endParaRPr lang="sr-Cyrl-RS" altLang="en-US"/>
          </a:p>
          <a:p>
            <a:pPr marL="0" indent="0">
              <a:buNone/>
            </a:pPr>
            <a:r>
              <a:rPr lang="sr-Cyrl-RS" altLang="en-US"/>
              <a:t>4. Спречавање злоупотребе права тражилаца информација (пример ветеринари)</a:t>
            </a:r>
            <a:endParaRPr lang="sr-Cyrl-RS" altLang="en-US"/>
          </a:p>
          <a:p>
            <a:endParaRPr lang="sr-Cyrl-R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sr-Cyrl-RS" altLang="en-US"/>
              <a:t>Измене Закона о слободном приступу информацијама од јавног значаја	</a:t>
            </a:r>
            <a:endParaRPr lang="sr-Cyrl-R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Грађани </a:t>
            </a:r>
            <a:r>
              <a:rPr lang="sr-Cyrl-RS" dirty="0" smtClean="0"/>
              <a:t>скупштини ЈЛС </a:t>
            </a:r>
            <a:r>
              <a:rPr lang="sr-Cyrl-RS" dirty="0" smtClean="0"/>
              <a:t>предлажу доношење акта којим ће се уредити одређено питање из надлежности ЈЛС, промену статута или других аката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Прописи:</a:t>
            </a:r>
            <a:endParaRPr lang="sr-Cyrl-RS" dirty="0" smtClean="0"/>
          </a:p>
          <a:p>
            <a:pPr algn="just">
              <a:buNone/>
            </a:pPr>
            <a:r>
              <a:rPr lang="sr-Cyrl-RS" dirty="0" smtClean="0"/>
              <a:t>1. Закон о референдуму и народној иницијативи</a:t>
            </a:r>
            <a:endParaRPr lang="sr-Cyrl-RS" dirty="0" smtClean="0"/>
          </a:p>
          <a:p>
            <a:pPr algn="just">
              <a:buNone/>
            </a:pPr>
            <a:r>
              <a:rPr lang="sr-Cyrl-RS" dirty="0" smtClean="0"/>
              <a:t>2. Закон о локалној самоуправи</a:t>
            </a:r>
            <a:endParaRPr lang="sr-Cyrl-RS" dirty="0" smtClean="0"/>
          </a:p>
          <a:p>
            <a:pPr algn="just">
              <a:buNone/>
            </a:pPr>
            <a:r>
              <a:rPr lang="sr-Cyrl-RS" dirty="0" smtClean="0"/>
              <a:t>3. Статут ЈЛС</a:t>
            </a:r>
            <a:endParaRPr lang="en-US" dirty="0" smtClean="0"/>
          </a:p>
          <a:p>
            <a:pPr>
              <a:buNone/>
            </a:pPr>
            <a:endParaRPr lang="sr-Cyrl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Грађанска иницијатива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sr-Cyrl-RS"/>
              <a:t>Архуска конвенција</a:t>
            </a:r>
            <a:endParaRPr lang="sr-Cyrl-R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Иницијативни одбор подноси предлог скупштини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Скупштина верификује предлог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Иницијативни одбор води кампању и прикупља потписе у року од 90 дана од дана добијања обавештења о верификацији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Неопходна подршка најмање 5% грађана са бирачким правом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Подношење листе потписника скупштини која затим проверава испуњеност услова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Уколико су испуњени услови, председник скупштине доставља обавештење иницијативном одбору, те се сматра да је од тог тренутка грађанска иницијатива покренута</a:t>
            </a:r>
            <a:endParaRPr lang="sr-Cyrl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Покретање грађанске иницијативе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r-Cyrl-RS" dirty="0" smtClean="0"/>
          </a:p>
          <a:p>
            <a:r>
              <a:rPr lang="sr-Cyrl-RS" dirty="0" smtClean="0"/>
              <a:t>О грађанској иницијативи одлучује скупштина ЈЛС на првој наредној седници, а најкасније у року од 90 дана од дана покретања грађанске иницијативе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Уколико се иницијатива прихвати, а подносиоци нису израдили предлог правног акта, приступиће се припреми одговарајућег правног акта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Уколико скупштина одбије предлог, доставиће иницијативном одбору образложену одлуку и исту објавити на својој веб презентацији у року од 7 дана од дана доношења одлуке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dirty="0" smtClean="0"/>
              <a:t>Одлучивање о грађанској иницијативи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3" y="1714488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Референдум је облик непосредног одлучивања грађана о питањима за која је то Уставом, законом и статутом одређено, као и о питањима из надлежности скупштине.</a:t>
            </a:r>
            <a:endParaRPr lang="sr-Cyrl-RS" dirty="0" smtClean="0"/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Прописи:</a:t>
            </a:r>
            <a:endParaRPr lang="sr-Cyrl-RS" dirty="0" smtClean="0"/>
          </a:p>
          <a:p>
            <a:pPr algn="just">
              <a:buNone/>
            </a:pPr>
            <a:r>
              <a:rPr lang="sr-Cyrl-RS" dirty="0" smtClean="0"/>
              <a:t>1. Закон о референдуму и народној иницијативи</a:t>
            </a:r>
            <a:endParaRPr lang="sr-Cyrl-RS" dirty="0" smtClean="0"/>
          </a:p>
          <a:p>
            <a:pPr algn="just">
              <a:buNone/>
            </a:pPr>
            <a:r>
              <a:rPr lang="sr-Cyrl-RS" dirty="0" smtClean="0"/>
              <a:t>2. Закон о локалној самоуправи</a:t>
            </a:r>
            <a:endParaRPr lang="sr-Cyrl-RS" dirty="0" smtClean="0"/>
          </a:p>
          <a:p>
            <a:pPr algn="just">
              <a:buNone/>
            </a:pPr>
            <a:r>
              <a:rPr lang="sr-Cyrl-RS" dirty="0" smtClean="0"/>
              <a:t>3. Статут ЈЛС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3" y="428604"/>
            <a:ext cx="8183880" cy="1051560"/>
          </a:xfrm>
        </p:spPr>
        <p:txBody>
          <a:bodyPr/>
          <a:lstStyle/>
          <a:p>
            <a:pPr algn="ctr"/>
            <a:r>
              <a:rPr lang="sr-Cyrl-RS" dirty="0" smtClean="0"/>
              <a:t>Референдум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3" y="1714488"/>
            <a:ext cx="8183880" cy="4187952"/>
          </a:xfrm>
        </p:spPr>
        <p:txBody>
          <a:bodyPr>
            <a:normAutofit/>
          </a:bodyPr>
          <a:lstStyle/>
          <a:p>
            <a:endParaRPr lang="sr-Cyrl-RS" dirty="0" smtClean="0"/>
          </a:p>
          <a:p>
            <a:r>
              <a:rPr lang="sr-Cyrl-RS" dirty="0" smtClean="0"/>
              <a:t>Скупштина ЈЛС расписује референдум: </a:t>
            </a:r>
            <a:endParaRPr lang="sr-Cyrl-RS" dirty="0" smtClean="0"/>
          </a:p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 marL="514350" indent="-514350">
              <a:buAutoNum type="arabicPeriod"/>
            </a:pPr>
            <a:r>
              <a:rPr lang="sr-Cyrl-RS" dirty="0" smtClean="0"/>
              <a:t>на сопствену иницијативу - већином гласова од укупног броја одборника</a:t>
            </a:r>
            <a:endParaRPr lang="sr-Cyrl-RS" dirty="0" smtClean="0"/>
          </a:p>
          <a:p>
            <a:pPr marL="514350" indent="-514350">
              <a:buAutoNum type="arabicPeriod"/>
            </a:pPr>
            <a:endParaRPr lang="sr-Cyrl-RS" dirty="0" smtClean="0"/>
          </a:p>
          <a:p>
            <a:pPr marL="514350" indent="-514350">
              <a:buAutoNum type="arabicPeriod"/>
            </a:pPr>
            <a:r>
              <a:rPr lang="sr-Cyrl-RS" dirty="0" smtClean="0"/>
              <a:t>на предлог најмање 10% бирача</a:t>
            </a: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3" y="50004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Расписивање референдума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3" y="1785926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Тема - питање из надлежности скупштине ЈЛС</a:t>
            </a:r>
            <a:endParaRPr lang="sr-Cyrl-RS" dirty="0" smtClean="0"/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Иницијативни одбор</a:t>
            </a:r>
            <a:endParaRPr lang="sr-Cyrl-RS" dirty="0" smtClean="0"/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Захтев се подноси скупштини ЈЛС уз довољан број оверених потписа</a:t>
            </a:r>
            <a:endParaRPr lang="sr-Cyrl-RS" dirty="0" smtClean="0"/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Обавезно навођење референдумског питања са понуђеним одговорима</a:t>
            </a: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3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Референдум на захтев грађана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3" y="171448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Cyrl-RS" dirty="0" smtClean="0"/>
              <a:t>Општинска изборна комисија и гласачки одбори спроводе референдум</a:t>
            </a:r>
            <a:endParaRPr lang="sr-Cyrl-RS" dirty="0" smtClean="0"/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Могућност вођења референдумске кампање</a:t>
            </a:r>
            <a:endParaRPr lang="sr-Cyrl-RS" dirty="0" smtClean="0"/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Право гласа имају бирачи уписани у бирачки списак на територији на којој се спроводи референдум.</a:t>
            </a:r>
            <a:endParaRPr lang="sr-Cyrl-RS" dirty="0" smtClean="0"/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Одлука је донета ако је за њу гласала већина изашлих грађана</a:t>
            </a:r>
            <a:endParaRPr lang="sr-Cyrl-RS" dirty="0" smtClean="0"/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Одлука је обавезујућа у наредне 4 године од дана одржавања референдума</a:t>
            </a:r>
            <a:endParaRPr lang="sr-Cyrl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3" y="500042"/>
            <a:ext cx="8183880" cy="1051560"/>
          </a:xfrm>
        </p:spPr>
        <p:txBody>
          <a:bodyPr/>
          <a:lstStyle/>
          <a:p>
            <a:pPr algn="ctr"/>
            <a:r>
              <a:rPr lang="sr-Cyrl-RS" dirty="0" smtClean="0"/>
              <a:t>Спровођење референдума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Cyrl-RS" dirty="0" smtClean="0"/>
          </a:p>
          <a:p>
            <a:r>
              <a:rPr lang="sr-Cyrl-RS" dirty="0" smtClean="0"/>
              <a:t>Одредбе Статута општине Мионица (чл. 77 ст. 2, чл. 79 ст. 3), Статута града Ваљева (чл. 81 ст. 4, чл. 86 ст. 4. и ст. 5) као и Закона о локалној самоуправи (чл. 68 ст. 2) нису сагласне одредбама Закона о референдуму и народној иницијативи (</a:t>
            </a:r>
            <a:r>
              <a:rPr lang="sr-Cyrl-RS" dirty="0" smtClean="0"/>
              <a:t>чл. 11 ст. </a:t>
            </a:r>
            <a:r>
              <a:rPr lang="sr-Cyrl-RS" dirty="0" smtClean="0"/>
              <a:t>1, чл. 43 ст. 1, чл. 69 ст. 2)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У таквој ситуацији примењују се одредбе Закона о референдуму и народној иницијативи сходно чл. 79 ст. 2 Закона о референдуму и народној иницијативи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400" dirty="0" smtClean="0"/>
              <a:t>Колизија прописа у погледу референдума </a:t>
            </a:r>
            <a:br>
              <a:rPr lang="sr-Cyrl-RS" sz="3400" dirty="0" smtClean="0"/>
            </a:br>
            <a:r>
              <a:rPr lang="sr-Cyrl-RS" sz="3400" dirty="0" smtClean="0"/>
              <a:t>и грађанске иницијативе	</a:t>
            </a:r>
            <a:endParaRPr lang="en-US" sz="3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6701</Words>
  <Application>WPS Presentation</Application>
  <PresentationFormat>On-screen Show (4:3)</PresentationFormat>
  <Paragraphs>215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Arial</vt:lpstr>
      <vt:lpstr>SimSun</vt:lpstr>
      <vt:lpstr>Wingdings</vt:lpstr>
      <vt:lpstr>Wingdings 2</vt:lpstr>
      <vt:lpstr>Wingdings 2</vt:lpstr>
      <vt:lpstr>Constantia</vt:lpstr>
      <vt:lpstr>Microsoft YaHei</vt:lpstr>
      <vt:lpstr>Arial Unicode MS</vt:lpstr>
      <vt:lpstr>Calibri</vt:lpstr>
      <vt:lpstr>Paper</vt:lpstr>
      <vt:lpstr>Грађанска сувереност</vt:lpstr>
      <vt:lpstr>Грађанска иницијатива</vt:lpstr>
      <vt:lpstr>Покретање грађанске иницијативе</vt:lpstr>
      <vt:lpstr>Одлучивање о грађанској иницијативи</vt:lpstr>
      <vt:lpstr>Референдум</vt:lpstr>
      <vt:lpstr>Расписивање референдума</vt:lpstr>
      <vt:lpstr>Референдум на захтев грађана</vt:lpstr>
      <vt:lpstr>Спровођење референдума	</vt:lpstr>
      <vt:lpstr>Колизија прописа у погледу референдума  и грађанске иницијативе	</vt:lpstr>
      <vt:lpstr>Јавна расправа</vt:lpstr>
      <vt:lpstr>Јавна расправа на предлог грађана</vt:lpstr>
      <vt:lpstr>Садржина, трајање и  исход јавне расправе</vt:lpstr>
      <vt:lpstr>Збор грађана	</vt:lpstr>
      <vt:lpstr>Поступак сазивања, одлучивања  и исход збора грађана</vt:lpstr>
      <vt:lpstr>Други облици учешћа грађана у остваривању локалне самоуправе</vt:lpstr>
      <vt:lpstr>Слободан приступ информацијама  од јавног значаја</vt:lpstr>
      <vt:lpstr>Поступак пред органом власти</vt:lpstr>
      <vt:lpstr>Поступак пред Повереником</vt:lpstr>
      <vt:lpstr>Измене Закона о слободном приступу информацијама од јавног значаја	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ГРАЂАНСКИ СУВЕРЕНИТЕТ</dc:title>
  <dc:creator>Mladen</dc:creator>
  <cp:lastModifiedBy>DELL</cp:lastModifiedBy>
  <cp:revision>72</cp:revision>
  <dcterms:created xsi:type="dcterms:W3CDTF">2023-02-12T19:30:00Z</dcterms:created>
  <dcterms:modified xsi:type="dcterms:W3CDTF">2023-02-19T16:05:31Z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DF66A49392094EBA93347CB406D51FC3</vt:lpwstr>
  </property>
  <property fmtid="{D5CDD505-2E9C-101B-9397-08002B2CF9AE}" pid="3" name="KSOProductBuildVer">
    <vt:lpwstr>1033-11.2.0.11486</vt:lpwstr>
  </property>
</Properties>
</file>